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  <p:sldMasterId id="2147483660" r:id="rId2"/>
  </p:sldMasterIdLst>
  <p:notesMasterIdLst>
    <p:notesMasterId r:id="rId17"/>
  </p:notesMasterIdLst>
  <p:sldIdLst>
    <p:sldId id="399" r:id="rId3"/>
    <p:sldId id="287" r:id="rId4"/>
    <p:sldId id="286" r:id="rId5"/>
    <p:sldId id="388" r:id="rId6"/>
    <p:sldId id="389" r:id="rId7"/>
    <p:sldId id="390" r:id="rId8"/>
    <p:sldId id="393" r:id="rId9"/>
    <p:sldId id="394" r:id="rId10"/>
    <p:sldId id="395" r:id="rId11"/>
    <p:sldId id="392" r:id="rId12"/>
    <p:sldId id="391" r:id="rId13"/>
    <p:sldId id="396" r:id="rId14"/>
    <p:sldId id="397" r:id="rId15"/>
    <p:sldId id="398" r:id="rId16"/>
  </p:sldIdLst>
  <p:sldSz cx="12192000" cy="6858000"/>
  <p:notesSz cx="6858000" cy="9144000"/>
  <p:custDataLst>
    <p:tags r:id="rId18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054" autoAdjust="0"/>
    <p:restoredTop sz="94762"/>
  </p:normalViewPr>
  <p:slideViewPr>
    <p:cSldViewPr>
      <p:cViewPr varScale="1">
        <p:scale>
          <a:sx n="40" d="100"/>
          <a:sy n="40" d="100"/>
        </p:scale>
        <p:origin x="60" y="448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ags" Target="tags/tag1.xml"/><Relationship Id="rId3" Type="http://schemas.openxmlformats.org/officeDocument/2006/relationships/slide" Target="slides/slide1.xml"/><Relationship Id="rId21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31D74594-0866-4F1B-BC3D-54D2238F74A1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B8D0EF3-838E-4138-A831-38E68C14C5A2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23853859-6354-4E2A-8FBC-E17524563317}" type="datetimeFigureOut">
              <a:rPr lang="en-US" altLang="en-US"/>
              <a:pPr>
                <a:defRPr/>
              </a:pPr>
              <a:t>7/22/2024</a:t>
            </a:fld>
            <a:endParaRPr lang="en-US" altLang="en-US" dirty="0"/>
          </a:p>
        </p:txBody>
      </p:sp>
      <p:sp>
        <p:nvSpPr>
          <p:cNvPr id="4" name="Slide Image Placeholder 3">
            <a:extLst>
              <a:ext uri="{FF2B5EF4-FFF2-40B4-BE49-F238E27FC236}">
                <a16:creationId xmlns:a16="http://schemas.microsoft.com/office/drawing/2014/main" id="{EDA042AD-DF21-4112-91EB-F00EED52F9A2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>
            <a:extLst>
              <a:ext uri="{FF2B5EF4-FFF2-40B4-BE49-F238E27FC236}">
                <a16:creationId xmlns:a16="http://schemas.microsoft.com/office/drawing/2014/main" id="{FF6195D0-5A4B-41C3-A383-74B120C5759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5EF1F63-3C06-4BFE-AD76-DBE808EF8F10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D7E87D8-18E4-4621-AEDB-3E09F60825B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DE1B2A2F-0B88-442D-91B5-415AE51610D5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ＭＳ Ｐゴシック" charset="0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E1B2A2F-0B88-442D-91B5-415AE51610D5}" type="slidenum">
              <a:rPr lang="en-US" altLang="en-US" smtClean="0"/>
              <a:pPr/>
              <a:t>13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365456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gray"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10158984" y="1792224"/>
            <a:ext cx="990599" cy="304799"/>
          </a:xfrm>
        </p:spPr>
        <p:txBody>
          <a:bodyPr anchor="t"/>
          <a:lstStyle>
            <a:lvl1pPr algn="l"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pPr>
              <a:defRPr/>
            </a:pPr>
            <a:fld id="{F29537FC-849C-4284-A3F8-07BE903A95C7}" type="datetime1">
              <a:rPr lang="en-US" altLang="en-US" smtClean="0"/>
              <a:pPr>
                <a:defRPr/>
              </a:pPr>
              <a:t>7/22/2024</a:t>
            </a:fld>
            <a:endParaRPr lang="en-US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8951976" y="3227832"/>
            <a:ext cx="3859795" cy="304801"/>
          </a:xfrm>
        </p:spPr>
        <p:txBody>
          <a:bodyPr/>
          <a:lstStyle>
            <a:lvl1pPr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2540" y="295729"/>
            <a:ext cx="838199" cy="767687"/>
          </a:xfrm>
        </p:spPr>
        <p:txBody>
          <a:bodyPr/>
          <a:lstStyle/>
          <a:p>
            <a:fld id="{34A1DAC2-348C-4BCB-AE11-AF8EEA8E9CC6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902179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5"/>
            <p:cNvSpPr/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1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4969927"/>
            <a:ext cx="8825659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4" y="685800"/>
            <a:ext cx="8825659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536665"/>
            <a:ext cx="8825658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602C3D4-C1D3-46CB-A984-BC661F96EAD8}" type="datetime1">
              <a:rPr lang="en-US" altLang="en-US" smtClean="0"/>
              <a:pPr>
                <a:defRPr/>
              </a:pPr>
              <a:t>7/22/2024</a:t>
            </a:fld>
            <a:endParaRPr lang="en-US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5B88-127D-46F5-80F2-B783877E8425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289389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8798" y="1063417"/>
            <a:ext cx="8831816" cy="1372986"/>
          </a:xfrm>
        </p:spPr>
        <p:txBody>
          <a:bodyPr/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543300"/>
            <a:ext cx="8825659" cy="24765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602C3D4-C1D3-46CB-A984-BC661F96EAD8}" type="datetime1">
              <a:rPr lang="en-US" altLang="en-US" smtClean="0"/>
              <a:pPr>
                <a:defRPr/>
              </a:pPr>
              <a:t>7/22/2024</a:t>
            </a:fld>
            <a:endParaRPr lang="en-US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5B88-127D-46F5-80F2-B783877E8425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2510833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7" name="Rectangle 1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Oval 2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Oval 24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5"/>
            <p:cNvSpPr/>
            <p:nvPr/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6" name="TextBox 15"/>
          <p:cNvSpPr txBox="1"/>
          <p:nvPr/>
        </p:nvSpPr>
        <p:spPr bwMode="gray">
          <a:xfrm>
            <a:off x="881566" y="607336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 bwMode="gray">
          <a:xfrm>
            <a:off x="9884458" y="2613787"/>
            <a:ext cx="65276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1878" y="982134"/>
            <a:ext cx="8453906" cy="2696632"/>
          </a:xfrm>
        </p:spPr>
        <p:txBody>
          <a:bodyPr/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945945" y="3678766"/>
            <a:ext cx="7731219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029199"/>
            <a:ext cx="9244897" cy="997857"/>
          </a:xfrm>
        </p:spPr>
        <p:txBody>
          <a:bodyPr anchor="ctr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602C3D4-C1D3-46CB-A984-BC661F96EAD8}" type="datetime1">
              <a:rPr lang="en-US" altLang="en-US" smtClean="0"/>
              <a:pPr>
                <a:defRPr/>
              </a:pPr>
              <a:t>7/22/2024</a:t>
            </a:fld>
            <a:endParaRPr lang="en-US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5B88-127D-46F5-80F2-B783877E8425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1810843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5"/>
            <p:cNvSpPr/>
            <p:nvPr/>
          </p:nvSpPr>
          <p:spPr bwMode="gray">
            <a:xfrm rot="21010068">
              <a:off x="8490951" y="4193583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370667"/>
            <a:ext cx="8825660" cy="1822514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5024967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602C3D4-C1D3-46CB-A984-BC661F96EAD8}" type="datetime1">
              <a:rPr lang="en-US" altLang="en-US" smtClean="0"/>
              <a:pPr>
                <a:defRPr/>
              </a:pPr>
              <a:t>7/22/2024</a:t>
            </a:fld>
            <a:endParaRPr lang="en-US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5B88-127D-46F5-80F2-B783877E8425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6936351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2"/>
            <a:ext cx="314187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3" y="3179764"/>
            <a:ext cx="314187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03500"/>
            <a:ext cx="314700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79763"/>
            <a:ext cx="314700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8135" y="2603501"/>
            <a:ext cx="314573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8329" y="3179762"/>
            <a:ext cx="3145536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440397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77240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602C3D4-C1D3-46CB-A984-BC661F96EAD8}" type="datetime1">
              <a:rPr lang="en-US" altLang="en-US" smtClean="0"/>
              <a:pPr>
                <a:defRPr/>
              </a:pPr>
              <a:t>7/22/2024</a:t>
            </a:fld>
            <a:endParaRPr lang="en-US" alt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5B88-127D-46F5-80F2-B783877E8425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8534911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532844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4553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54954" y="5109106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865" y="4532844"/>
            <a:ext cx="3050438" cy="576263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1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748462" y="2603500"/>
            <a:ext cx="2691243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70172" y="5109105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82775" y="4532845"/>
            <a:ext cx="305109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2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63031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82775" y="5109104"/>
            <a:ext cx="3051096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43" name="Straight Connector 42"/>
          <p:cNvCxnSpPr/>
          <p:nvPr/>
        </p:nvCxnSpPr>
        <p:spPr>
          <a:xfrm>
            <a:off x="440583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>
            <a:off x="7797802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602C3D4-C1D3-46CB-A984-BC661F96EAD8}" type="datetime1">
              <a:rPr lang="en-US" altLang="en-US" smtClean="0"/>
              <a:pPr>
                <a:defRPr/>
              </a:pPr>
              <a:t>7/22/2024</a:t>
            </a:fld>
            <a:endParaRPr lang="en-US" alt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561111" y="6391838"/>
            <a:ext cx="3644282" cy="304801"/>
          </a:xfr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5B88-127D-46F5-80F2-B783877E8425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4959965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2603500"/>
            <a:ext cx="8825659" cy="3416300"/>
          </a:xfrm>
        </p:spPr>
        <p:txBody>
          <a:bodyPr vert="eaVert" anchor="t" anchorCtr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95439" y="6391838"/>
            <a:ext cx="990599" cy="304799"/>
          </a:xfrm>
        </p:spPr>
        <p:txBody>
          <a:bodyPr/>
          <a:lstStyle/>
          <a:p>
            <a:pPr>
              <a:defRPr/>
            </a:pPr>
            <a:fld id="{4F25A61E-4DF6-46D4-92EB-98715319E57D}" type="datetime1">
              <a:rPr lang="en-US" altLang="en-US" smtClean="0"/>
              <a:pPr>
                <a:defRPr/>
              </a:pPr>
              <a:t>7/22/2024</a:t>
            </a:fld>
            <a:endParaRPr lang="en-US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330E5F-5788-4DA8-8E6D-76E0769F0923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8596573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 bwMode="gray"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Freeform 5"/>
            <p:cNvSpPr/>
            <p:nvPr/>
          </p:nvSpPr>
          <p:spPr bwMode="gray">
            <a:xfrm rot="5101749">
              <a:off x="6294738" y="457773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85235" y="1278467"/>
            <a:ext cx="1409965" cy="4748590"/>
          </a:xfrm>
        </p:spPr>
        <p:txBody>
          <a:bodyPr vert="eaVert" anchor="b" anchorCtr="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1278467"/>
            <a:ext cx="6256025" cy="474859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53104" y="6391838"/>
            <a:ext cx="992135" cy="304799"/>
          </a:xfrm>
        </p:spPr>
        <p:txBody>
          <a:bodyPr/>
          <a:lstStyle/>
          <a:p>
            <a:pPr>
              <a:defRPr/>
            </a:pPr>
            <a:fld id="{8A51BF17-F9FC-4629-A81F-F9C40B4FC3FC}" type="datetime1">
              <a:rPr lang="en-US" altLang="en-US" smtClean="0"/>
              <a:pPr>
                <a:defRPr/>
              </a:pPr>
              <a:t>7/22/2024</a:t>
            </a:fld>
            <a:endParaRPr lang="en-US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58B8AD-CD1A-4113-B825-9209C4E5AE77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3876422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gray"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10158984" y="1792224"/>
            <a:ext cx="990599" cy="304799"/>
          </a:xfrm>
        </p:spPr>
        <p:txBody>
          <a:bodyPr anchor="t"/>
          <a:lstStyle>
            <a:lvl1pPr algn="l"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pPr>
              <a:defRPr/>
            </a:pPr>
            <a:fld id="{DD85A5ED-504B-45B1-826F-70551E662AC3}" type="datetime1">
              <a:rPr lang="en-US" altLang="en-US" smtClean="0"/>
              <a:pPr>
                <a:defRPr/>
              </a:pPr>
              <a:t>7/22/2024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8951976" y="3227832"/>
            <a:ext cx="3859795" cy="304801"/>
          </a:xfrm>
        </p:spPr>
        <p:txBody>
          <a:bodyPr/>
          <a:lstStyle>
            <a:lvl1pPr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2540" y="295729"/>
            <a:ext cx="838199" cy="767687"/>
          </a:xfrm>
        </p:spPr>
        <p:txBody>
          <a:bodyPr/>
          <a:lstStyle/>
          <a:p>
            <a:fld id="{4CF4D33E-2150-41F0-AB61-655D4F345964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298273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4954" y="2603500"/>
            <a:ext cx="8825659" cy="34163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57FF53E-F97D-46B5-8744-1E170846BBE1}" type="datetime1">
              <a:rPr lang="en-US" altLang="en-US" smtClean="0"/>
              <a:pPr>
                <a:defRPr/>
              </a:pPr>
              <a:t>7/22/2024</a:t>
            </a:fld>
            <a:endParaRPr lang="en-US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7A7F6B-D7E0-477E-A513-85F5B4AD4498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811198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Rectangle 9"/>
            <p:cNvSpPr/>
            <p:nvPr/>
          </p:nvSpPr>
          <p:spPr bwMode="gray"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677645"/>
            <a:ext cx="4351025" cy="2283824"/>
          </a:xfrm>
        </p:spPr>
        <p:txBody>
          <a:bodyPr anchor="ctr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5559" y="2677644"/>
            <a:ext cx="3757545" cy="2283824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01A18C8-71A9-4EE3-B981-1370AF7E2ECB}" type="datetime1">
              <a:rPr lang="en-US" altLang="en-US" smtClean="0"/>
              <a:pPr>
                <a:defRPr/>
              </a:pPr>
              <a:t>7/22/2024</a:t>
            </a:fld>
            <a:endParaRPr lang="en-US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CDBB6-587C-4FC3-8E58-C051AB0D0DBB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114925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4954" y="2603500"/>
            <a:ext cx="4825158" cy="3416301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12" y="2603500"/>
            <a:ext cx="4825159" cy="3416300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83B3979-AC3A-4496-9B0C-4B8EB725C1F4}" type="datetime1">
              <a:rPr lang="en-US" altLang="en-US" smtClean="0"/>
              <a:pPr>
                <a:defRPr/>
              </a:pPr>
              <a:t>7/22/2024</a:t>
            </a:fld>
            <a:endParaRPr lang="en-US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7C3ADD-34A3-4F88-A288-4AB315C935C0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46264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482515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4954" y="3179762"/>
            <a:ext cx="4825158" cy="2840039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8712" y="2603500"/>
            <a:ext cx="482515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8712" y="3179762"/>
            <a:ext cx="4825159" cy="284003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7F48DE9-E580-49ED-AA0E-149019AF4F47}" type="datetime1">
              <a:rPr lang="en-US" altLang="en-US" smtClean="0"/>
              <a:pPr>
                <a:defRPr/>
              </a:pPr>
              <a:t>7/22/2024</a:t>
            </a:fld>
            <a:endParaRPr lang="en-US" alt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05D8A6-EE3C-4714-A6F6-CB93CB7DC523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470052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761413" cy="706964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9EB91E4-E02D-4406-9952-930BA321BBA6}" type="datetime1">
              <a:rPr lang="en-US" altLang="en-US" smtClean="0"/>
              <a:pPr>
                <a:defRPr/>
              </a:pPr>
              <a:t>7/22/2024</a:t>
            </a:fld>
            <a:endParaRPr lang="en-US" alt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635F30-415F-48BF-BD06-1A718710ADE5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630213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5B1B31B-FFE9-4DBC-A34C-663CDE5F58A1}" type="datetime1">
              <a:rPr lang="en-US" altLang="en-US" smtClean="0"/>
              <a:pPr>
                <a:defRPr/>
              </a:pPr>
              <a:t>7/22/2024</a:t>
            </a:fld>
            <a:endParaRPr lang="en-US" alt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29B877-34E4-4C38-921B-7137ECFBCB9C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230602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295400"/>
            <a:ext cx="2793158" cy="16002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81146" y="1447800"/>
            <a:ext cx="5190066" cy="4572000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129280"/>
            <a:ext cx="2793158" cy="2895599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E1C00D4-E8DC-480D-B24F-BCE464A86E66}" type="datetime1">
              <a:rPr lang="en-US" altLang="en-US" smtClean="0"/>
              <a:pPr>
                <a:defRPr/>
              </a:pPr>
              <a:t>7/22/2024</a:t>
            </a:fld>
            <a:endParaRPr lang="en-US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35F840-C581-425A-837D-8F78BA778880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855878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5"/>
            <p:cNvSpPr/>
            <p:nvPr/>
          </p:nvSpPr>
          <p:spPr bwMode="gray">
            <a:xfrm rot="15922489">
              <a:off x="4203594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32954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693333"/>
            <a:ext cx="3865134" cy="1735667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47870" y="1143000"/>
            <a:ext cx="3227193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marL="0" lvl="0" indent="0" algn="ctr">
              <a:buNone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657600"/>
            <a:ext cx="3859212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C06E57D-8395-472A-972B-868F4A9EBF3B}" type="datetime1">
              <a:rPr lang="en-US" altLang="en-US" smtClean="0"/>
              <a:pPr>
                <a:defRPr/>
              </a:pPr>
              <a:t>7/22/2024</a:t>
            </a:fld>
            <a:endParaRPr lang="en-US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2B8D0B-A939-4BDB-92AC-BDDF92C35F79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760150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7" name="Rectangle 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4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4" y="973668"/>
            <a:ext cx="8761413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8761413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3104" y="6391838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fld id="{D602C3D4-C1D3-46CB-A984-BC661F96EAD8}" type="datetime1">
              <a:rPr lang="en-US" altLang="en-US" smtClean="0"/>
              <a:pPr>
                <a:defRPr/>
              </a:pPr>
              <a:t>7/22/2024</a:t>
            </a:fld>
            <a:endParaRPr lang="en-US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61110" y="6391838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1" i="0"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</a:defRPr>
            </a:lvl1pPr>
          </a:lstStyle>
          <a:p>
            <a:fld id="{49AE5B88-127D-46F5-80F2-B783877E8425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82553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7" name="Rectangle 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3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4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4" y="973668"/>
            <a:ext cx="8761413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8761413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3104" y="6391838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fld id="{A084CE58-D8DF-4ACB-AD3E-067F3E1E267C}" type="datetime1">
              <a:rPr lang="en-US" altLang="en-US" smtClean="0"/>
              <a:pPr>
                <a:defRPr/>
              </a:pPr>
              <a:t>7/22/2024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61110" y="6391838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1" i="0"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</a:defRPr>
            </a:lvl1pPr>
          </a:lstStyle>
          <a:p>
            <a:fld id="{7ED1025F-0CF8-4412-9AB4-EF9AD9AEA782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110997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457200" rtl="0" eaLnBrk="1" latinLnBrk="0" hangingPunct="1">
        <a:spcBef>
          <a:spcPct val="0"/>
        </a:spcBef>
        <a:buNone/>
        <a:defRPr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CECBBA-475B-45E7-6135-543E661CECF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96938" y="750888"/>
            <a:ext cx="6311900" cy="2678112"/>
          </a:xfrm>
        </p:spPr>
        <p:txBody>
          <a:bodyPr rtlCol="0" anchor="ctr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200" i="1" dirty="0">
                <a:solidFill>
                  <a:schemeClr val="bg1">
                    <a:lumMod val="95000"/>
                  </a:schemeClr>
                </a:solidFill>
              </a:rPr>
              <a:t>Statistics for Social Understanding</a:t>
            </a:r>
            <a:r>
              <a:rPr lang="en-US" sz="2400" i="1" dirty="0">
                <a:solidFill>
                  <a:schemeClr val="bg1">
                    <a:lumMod val="95000"/>
                  </a:schemeClr>
                </a:solidFill>
              </a:rPr>
              <a:t>, </a:t>
            </a:r>
            <a:r>
              <a:rPr lang="en-US" sz="3200" dirty="0">
                <a:solidFill>
                  <a:schemeClr val="bg1">
                    <a:lumMod val="95000"/>
                  </a:schemeClr>
                </a:solidFill>
              </a:rPr>
              <a:t>Second Edition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187D37F-9EAD-5A12-FE1D-097973AF167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66800" y="3703638"/>
            <a:ext cx="8824913" cy="862012"/>
          </a:xfrm>
        </p:spPr>
        <p:txBody>
          <a:bodyPr rtlCol="0">
            <a:noAutofit/>
          </a:bodyPr>
          <a:lstStyle/>
          <a:p>
            <a:pPr marL="123120" fontAlgn="auto">
              <a:spcAft>
                <a:spcPts val="0"/>
              </a:spcAft>
              <a:buClr>
                <a:schemeClr val="accent1">
                  <a:lumMod val="75000"/>
                </a:schemeClr>
              </a:buClr>
              <a:buFont typeface="Wingdings 3" charset="2"/>
              <a:buNone/>
              <a:defRPr/>
            </a:pPr>
            <a:r>
              <a:rPr lang="en-US" sz="2400" dirty="0"/>
              <a:t>Nancy E. Whittier</a:t>
            </a:r>
          </a:p>
          <a:p>
            <a:pPr marL="123120" fontAlgn="auto">
              <a:spcAft>
                <a:spcPts val="0"/>
              </a:spcAft>
              <a:buClr>
                <a:schemeClr val="accent1">
                  <a:lumMod val="75000"/>
                </a:schemeClr>
              </a:buClr>
              <a:buFont typeface="Wingdings 3" charset="2"/>
              <a:buNone/>
              <a:defRPr/>
            </a:pPr>
            <a:r>
              <a:rPr lang="en-US" sz="2400" dirty="0"/>
              <a:t>Tina Wildhagen</a:t>
            </a:r>
          </a:p>
          <a:p>
            <a:pPr marL="123120" fontAlgn="auto">
              <a:spcAft>
                <a:spcPts val="0"/>
              </a:spcAft>
              <a:buClr>
                <a:schemeClr val="accent1">
                  <a:lumMod val="75000"/>
                </a:schemeClr>
              </a:buClr>
              <a:buFont typeface="Wingdings 3" charset="2"/>
              <a:buNone/>
              <a:defRPr/>
            </a:pPr>
            <a:r>
              <a:rPr lang="en-US" sz="2400" dirty="0"/>
              <a:t>Howard J. Gold</a:t>
            </a:r>
          </a:p>
        </p:txBody>
      </p:sp>
      <p:pic>
        <p:nvPicPr>
          <p:cNvPr id="16388" name="Picture 6" descr="Rowman &amp; Littlefield logo">
            <a:extLst>
              <a:ext uri="{FF2B5EF4-FFF2-40B4-BE49-F238E27FC236}">
                <a16:creationId xmlns:a16="http://schemas.microsoft.com/office/drawing/2014/main" id="{70F9714C-1548-C898-0CAD-F5BADAD0429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25200" y="6477000"/>
            <a:ext cx="914400" cy="242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9" name="Picture 2" descr="Cover Image">
            <a:extLst>
              <a:ext uri="{FF2B5EF4-FFF2-40B4-BE49-F238E27FC236}">
                <a16:creationId xmlns:a16="http://schemas.microsoft.com/office/drawing/2014/main" id="{7B489857-B5C4-B8FC-259E-AECE75A021C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01000" y="1524000"/>
            <a:ext cx="3311525" cy="4373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3485711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>
            <a:extLst>
              <a:ext uri="{FF2B5EF4-FFF2-40B4-BE49-F238E27FC236}">
                <a16:creationId xmlns:a16="http://schemas.microsoft.com/office/drawing/2014/main" id="{2EFAF003-6155-3665-A657-88DB27F76878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609599" y="716578"/>
            <a:ext cx="8991600" cy="1143000"/>
          </a:xfrm>
        </p:spPr>
        <p:txBody>
          <a:bodyPr/>
          <a:lstStyle/>
          <a:p>
            <a:pPr algn="l"/>
            <a:r>
              <a:rPr lang="en-US" altLang="en-US" sz="2800" dirty="0">
                <a:solidFill>
                  <a:schemeClr val="tx2"/>
                </a:solidFill>
                <a:ea typeface="ＭＳ Ｐゴシック" panose="020B0600070205080204" pitchFamily="34" charset="-128"/>
              </a:rPr>
              <a:t>A researcher wants to know if mean incomes vary across regions of the United States, accounting for differences in cost of living. The software output for the ANOVA is shown below.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637DBDC0-B049-42ED-842B-4E1556899A62}"/>
              </a:ext>
            </a:extLst>
          </p:cNvPr>
          <p:cNvSpPr/>
          <p:nvPr/>
        </p:nvSpPr>
        <p:spPr>
          <a:xfrm>
            <a:off x="1145380" y="2438400"/>
            <a:ext cx="7920037" cy="46196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en-US" altLang="en-US" sz="2400" b="1" dirty="0">
                <a:latin typeface="+mj-lt"/>
              </a:rPr>
              <a:t>How many people were sampled from all regions combined?</a:t>
            </a:r>
            <a:endParaRPr lang="en-US" sz="2400" b="1" dirty="0">
              <a:latin typeface="+mj-lt"/>
            </a:endParaRP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BEB1D283-7776-429E-A3F5-A260085930E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19927712"/>
              </p:ext>
            </p:extLst>
          </p:nvPr>
        </p:nvGraphicFramePr>
        <p:xfrm>
          <a:off x="1066800" y="3511841"/>
          <a:ext cx="6553201" cy="2341709"/>
        </p:xfrm>
        <a:graphic>
          <a:graphicData uri="http://schemas.openxmlformats.org/drawingml/2006/table">
            <a:tbl>
              <a:tblPr firstRow="1" firstCol="1" bandRow="1"/>
              <a:tblGrid>
                <a:gridCol w="185817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1362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382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0668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806468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+mn-lt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Source of Variation</a:t>
                      </a:r>
                      <a:endParaRPr lang="en-US" sz="18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184785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+mn-lt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SS</a:t>
                      </a:r>
                      <a:endParaRPr lang="en-US" sz="18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8382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+mn-lt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DF</a:t>
                      </a:r>
                      <a:endParaRPr lang="en-US" sz="18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13843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+mn-lt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MS</a:t>
                      </a:r>
                      <a:endParaRPr lang="en-US" sz="18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2794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+mn-lt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F</a:t>
                      </a:r>
                      <a:endParaRPr lang="en-US" sz="18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4953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+mn-lt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p</a:t>
                      </a:r>
                      <a:endParaRPr lang="en-US" sz="18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74907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+mn-lt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Between Groups</a:t>
                      </a:r>
                      <a:endParaRPr lang="en-US" sz="18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84785" algn="dec"/>
                        </a:tabLst>
                      </a:pPr>
                      <a:r>
                        <a:rPr lang="en-US" sz="1800" dirty="0">
                          <a:effectLst/>
                          <a:latin typeface="+mn-lt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  149.00</a:t>
                      </a:r>
                      <a:endParaRPr lang="en-US" sz="18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32740" algn="dec"/>
                        </a:tabLst>
                      </a:pPr>
                      <a:r>
                        <a:rPr lang="en-US" sz="1800" dirty="0">
                          <a:effectLst/>
                          <a:latin typeface="+mn-lt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8</a:t>
                      </a:r>
                      <a:endParaRPr lang="en-US" sz="18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0510" algn="dec"/>
                        </a:tabLst>
                      </a:pPr>
                      <a:r>
                        <a:rPr lang="en-US" sz="1800" dirty="0">
                          <a:effectLst/>
                          <a:latin typeface="+mn-lt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18.62</a:t>
                      </a:r>
                      <a:endParaRPr lang="en-US" sz="18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+mn-lt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5.13</a:t>
                      </a:r>
                      <a:endParaRPr lang="en-US" sz="18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+mn-lt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.00</a:t>
                      </a:r>
                      <a:endParaRPr lang="en-US" sz="18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60334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+mn-lt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Within Groups</a:t>
                      </a:r>
                      <a:endParaRPr lang="en-US" sz="18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84785" algn="dec"/>
                        </a:tabLst>
                      </a:pPr>
                      <a:r>
                        <a:rPr lang="en-US" sz="1800" dirty="0">
                          <a:effectLst/>
                          <a:latin typeface="+mn-lt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6724.31</a:t>
                      </a:r>
                      <a:endParaRPr lang="en-US" sz="18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32740" algn="dec"/>
                        </a:tabLst>
                      </a:pPr>
                      <a:r>
                        <a:rPr lang="en-US" sz="1800" dirty="0">
                          <a:effectLst/>
                          <a:latin typeface="+mn-lt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1854</a:t>
                      </a:r>
                      <a:endParaRPr lang="en-US" sz="18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0510" algn="dec"/>
                        </a:tabLst>
                      </a:pPr>
                      <a:r>
                        <a:rPr lang="en-US" sz="1800" dirty="0">
                          <a:effectLst/>
                          <a:latin typeface="+mn-lt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  3.63</a:t>
                      </a:r>
                      <a:endParaRPr lang="en-US" sz="18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+mn-lt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en-US" sz="18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+mn-lt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en-US" sz="18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11" name="Oval 10">
            <a:extLst>
              <a:ext uri="{FF2B5EF4-FFF2-40B4-BE49-F238E27FC236}">
                <a16:creationId xmlns:a16="http://schemas.microsoft.com/office/drawing/2014/main" id="{F348B29C-47AB-4F92-B529-199F12E0454E}"/>
              </a:ext>
            </a:extLst>
          </p:cNvPr>
          <p:cNvSpPr/>
          <p:nvPr/>
        </p:nvSpPr>
        <p:spPr>
          <a:xfrm>
            <a:off x="8569439" y="5280828"/>
            <a:ext cx="2209800" cy="538162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47E73F5-978C-431F-BBAA-0FB9C9C9C87C}"/>
              </a:ext>
            </a:extLst>
          </p:cNvPr>
          <p:cNvSpPr txBox="1"/>
          <p:nvPr/>
        </p:nvSpPr>
        <p:spPr>
          <a:xfrm>
            <a:off x="8915400" y="3511841"/>
            <a:ext cx="3095625" cy="252376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457200" indent="-457200">
              <a:buClr>
                <a:schemeClr val="accent2"/>
              </a:buClr>
              <a:buFontTx/>
              <a:buAutoNum type="alphaUcPeriod"/>
              <a:defRPr/>
            </a:pPr>
            <a:r>
              <a:rPr lang="en-US" sz="2000" dirty="0">
                <a:latin typeface="+mn-lt"/>
              </a:rPr>
              <a:t>1,854</a:t>
            </a:r>
          </a:p>
          <a:p>
            <a:pPr marL="457200" indent="-457200">
              <a:buClr>
                <a:schemeClr val="accent2"/>
              </a:buClr>
              <a:buFontTx/>
              <a:buAutoNum type="alphaUcPeriod"/>
              <a:defRPr/>
            </a:pPr>
            <a:endParaRPr lang="en-US" sz="2000" dirty="0"/>
          </a:p>
          <a:p>
            <a:pPr marL="457200" indent="-457200">
              <a:buClr>
                <a:schemeClr val="accent2"/>
              </a:buClr>
              <a:buFontTx/>
              <a:buAutoNum type="alphaUcPeriod"/>
              <a:defRPr/>
            </a:pPr>
            <a:r>
              <a:rPr lang="en-US" sz="2000" dirty="0">
                <a:latin typeface="+mn-lt"/>
              </a:rPr>
              <a:t>8</a:t>
            </a:r>
          </a:p>
          <a:p>
            <a:pPr marL="342900" indent="-342900">
              <a:buClr>
                <a:schemeClr val="accent2"/>
              </a:buClr>
              <a:buFont typeface="+mj-lt"/>
              <a:buAutoNum type="alphaUcPeriod"/>
              <a:defRPr/>
            </a:pPr>
            <a:endParaRPr lang="en-US" sz="2000" dirty="0">
              <a:latin typeface="+mn-lt"/>
            </a:endParaRPr>
          </a:p>
          <a:p>
            <a:pPr marL="457200" indent="-457200">
              <a:buClr>
                <a:schemeClr val="accent2"/>
              </a:buClr>
              <a:buFont typeface="+mj-lt"/>
              <a:buAutoNum type="alphaUcPeriod"/>
              <a:defRPr/>
            </a:pPr>
            <a:r>
              <a:rPr lang="en-US" sz="2000" dirty="0">
                <a:latin typeface="+mn-lt"/>
              </a:rPr>
              <a:t>1,846</a:t>
            </a:r>
          </a:p>
          <a:p>
            <a:pPr marL="457200" indent="-457200">
              <a:buClr>
                <a:schemeClr val="accent2"/>
              </a:buClr>
              <a:buFont typeface="+mj-lt"/>
              <a:buAutoNum type="alphaUcPeriod"/>
              <a:defRPr/>
            </a:pPr>
            <a:endParaRPr lang="en-US" sz="2000" dirty="0">
              <a:latin typeface="+mn-lt"/>
            </a:endParaRPr>
          </a:p>
          <a:p>
            <a:pPr marL="457200" indent="-457200">
              <a:buClr>
                <a:schemeClr val="accent2"/>
              </a:buClr>
              <a:buFont typeface="+mj-lt"/>
              <a:buAutoNum type="alphaUcPeriod"/>
              <a:defRPr/>
            </a:pPr>
            <a:r>
              <a:rPr lang="en-US" sz="2000" dirty="0">
                <a:latin typeface="+mn-lt"/>
              </a:rPr>
              <a:t>1,863</a:t>
            </a:r>
          </a:p>
          <a:p>
            <a:pPr marL="342900" indent="-342900">
              <a:buFont typeface="+mj-lt"/>
              <a:buAutoNum type="alphaUcPeriod"/>
              <a:defRPr/>
            </a:pPr>
            <a:endParaRPr lang="en-US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>
            <a:extLst>
              <a:ext uri="{FF2B5EF4-FFF2-40B4-BE49-F238E27FC236}">
                <a16:creationId xmlns:a16="http://schemas.microsoft.com/office/drawing/2014/main" id="{8CE0FCDE-B060-868A-AFCE-E6A4E407ADF9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762000" y="670008"/>
            <a:ext cx="8839200" cy="1143000"/>
          </a:xfrm>
        </p:spPr>
        <p:txBody>
          <a:bodyPr/>
          <a:lstStyle/>
          <a:p>
            <a:pPr algn="l"/>
            <a:r>
              <a:rPr lang="en-US" altLang="en-US" sz="2800" dirty="0">
                <a:solidFill>
                  <a:schemeClr val="tx2"/>
                </a:solidFill>
                <a:ea typeface="ＭＳ Ｐゴシック" panose="020B0600070205080204" pitchFamily="34" charset="-128"/>
              </a:rPr>
              <a:t>A researcher wants to know if mean incomes vary across regions of the United States, accounting for differences in cost of living. The software output for the ANOVA is shown below.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C81CA3B0-4594-41E3-84C0-60688A1C4B34}"/>
              </a:ext>
            </a:extLst>
          </p:cNvPr>
          <p:cNvSpPr/>
          <p:nvPr/>
        </p:nvSpPr>
        <p:spPr>
          <a:xfrm>
            <a:off x="1267506" y="2395466"/>
            <a:ext cx="7920037" cy="46196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en-US" altLang="en-US" sz="2400" b="1" dirty="0">
                <a:latin typeface="+mj-lt"/>
              </a:rPr>
              <a:t>How many regions of the United States were included?</a:t>
            </a:r>
            <a:endParaRPr lang="en-US" sz="2400" b="1" dirty="0">
              <a:latin typeface="+mj-lt"/>
            </a:endParaRP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F1B1454B-BEEC-45CF-B88E-F2FD5EFB18E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66054348"/>
              </p:ext>
            </p:extLst>
          </p:nvPr>
        </p:nvGraphicFramePr>
        <p:xfrm>
          <a:off x="1143000" y="3548743"/>
          <a:ext cx="6553201" cy="2261879"/>
        </p:xfrm>
        <a:graphic>
          <a:graphicData uri="http://schemas.openxmlformats.org/drawingml/2006/table">
            <a:tbl>
              <a:tblPr firstRow="1" firstCol="1" bandRow="1"/>
              <a:tblGrid>
                <a:gridCol w="185817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1362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382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0668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795281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+mn-lt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Source of Variation</a:t>
                      </a:r>
                      <a:endParaRPr lang="en-US" sz="18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184785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+mn-lt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SS</a:t>
                      </a:r>
                      <a:endParaRPr lang="en-US" sz="18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8382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+mn-lt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DF</a:t>
                      </a:r>
                      <a:endParaRPr lang="en-US" sz="18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13843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+mn-lt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MS</a:t>
                      </a:r>
                      <a:endParaRPr lang="en-US" sz="18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2794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+mn-lt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F</a:t>
                      </a:r>
                      <a:endParaRPr lang="en-US" sz="18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4953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+mn-lt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p</a:t>
                      </a:r>
                      <a:endParaRPr lang="en-US" sz="18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64157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+mn-lt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Between Groups</a:t>
                      </a:r>
                      <a:endParaRPr lang="en-US" sz="18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84785" algn="dec"/>
                        </a:tabLst>
                      </a:pPr>
                      <a:r>
                        <a:rPr lang="en-US" sz="1800" dirty="0">
                          <a:effectLst/>
                          <a:latin typeface="+mn-lt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  149.00</a:t>
                      </a:r>
                      <a:endParaRPr lang="en-US" sz="18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32740" algn="dec"/>
                        </a:tabLst>
                      </a:pPr>
                      <a:r>
                        <a:rPr lang="en-US" sz="1800" dirty="0">
                          <a:effectLst/>
                          <a:latin typeface="+mn-lt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8</a:t>
                      </a:r>
                      <a:endParaRPr lang="en-US" sz="18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0510" algn="dec"/>
                        </a:tabLst>
                      </a:pPr>
                      <a:r>
                        <a:rPr lang="en-US" sz="1800" dirty="0">
                          <a:effectLst/>
                          <a:latin typeface="+mn-lt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18.62</a:t>
                      </a:r>
                      <a:endParaRPr lang="en-US" sz="18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+mn-lt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5.13</a:t>
                      </a:r>
                      <a:endParaRPr lang="en-US" sz="18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+mn-lt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.00</a:t>
                      </a:r>
                      <a:endParaRPr lang="en-US" sz="18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02441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+mn-lt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Within Groups</a:t>
                      </a:r>
                      <a:endParaRPr lang="en-US" sz="18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84785" algn="dec"/>
                        </a:tabLst>
                      </a:pPr>
                      <a:r>
                        <a:rPr lang="en-US" sz="1800" dirty="0">
                          <a:effectLst/>
                          <a:latin typeface="+mn-lt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6724.31</a:t>
                      </a:r>
                      <a:endParaRPr lang="en-US" sz="18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32740" algn="dec"/>
                        </a:tabLst>
                      </a:pPr>
                      <a:r>
                        <a:rPr lang="en-US" sz="1800" dirty="0">
                          <a:effectLst/>
                          <a:latin typeface="+mn-lt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1854</a:t>
                      </a:r>
                      <a:endParaRPr lang="en-US" sz="18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0510" algn="dec"/>
                        </a:tabLst>
                      </a:pPr>
                      <a:r>
                        <a:rPr lang="en-US" sz="1800" dirty="0">
                          <a:effectLst/>
                          <a:latin typeface="+mn-lt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  3.63</a:t>
                      </a:r>
                      <a:endParaRPr lang="en-US" sz="18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+mn-lt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en-US" sz="18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+mn-lt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en-US" sz="18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11" name="Oval 10">
            <a:extLst>
              <a:ext uri="{FF2B5EF4-FFF2-40B4-BE49-F238E27FC236}">
                <a16:creationId xmlns:a16="http://schemas.microsoft.com/office/drawing/2014/main" id="{53DBA920-52FB-4FDB-A07A-8842B6FAA3B6}"/>
              </a:ext>
            </a:extLst>
          </p:cNvPr>
          <p:cNvSpPr/>
          <p:nvPr/>
        </p:nvSpPr>
        <p:spPr>
          <a:xfrm>
            <a:off x="8806543" y="4082596"/>
            <a:ext cx="1709057" cy="538163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45D574A-F322-4347-881A-8ED9AFB5A9F9}"/>
              </a:ext>
            </a:extLst>
          </p:cNvPr>
          <p:cNvSpPr txBox="1"/>
          <p:nvPr/>
        </p:nvSpPr>
        <p:spPr>
          <a:xfrm>
            <a:off x="9187543" y="3548743"/>
            <a:ext cx="3095625" cy="252376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457200" indent="-457200">
              <a:buClr>
                <a:schemeClr val="accent2"/>
              </a:buClr>
              <a:buFontTx/>
              <a:buAutoNum type="alphaUcPeriod"/>
              <a:defRPr/>
            </a:pPr>
            <a:r>
              <a:rPr lang="en-US" sz="2000" dirty="0">
                <a:latin typeface="+mn-lt"/>
              </a:rPr>
              <a:t>8</a:t>
            </a:r>
          </a:p>
          <a:p>
            <a:pPr marL="457200" indent="-457200">
              <a:buClr>
                <a:schemeClr val="accent2"/>
              </a:buClr>
              <a:buFontTx/>
              <a:buAutoNum type="alphaUcPeriod"/>
              <a:defRPr/>
            </a:pPr>
            <a:endParaRPr lang="en-US" sz="2000" dirty="0"/>
          </a:p>
          <a:p>
            <a:pPr marL="457200" indent="-457200">
              <a:buClr>
                <a:schemeClr val="accent2"/>
              </a:buClr>
              <a:buFontTx/>
              <a:buAutoNum type="alphaUcPeriod"/>
              <a:defRPr/>
            </a:pPr>
            <a:r>
              <a:rPr lang="en-US" sz="2000" dirty="0">
                <a:latin typeface="+mn-lt"/>
              </a:rPr>
              <a:t>9</a:t>
            </a:r>
          </a:p>
          <a:p>
            <a:pPr marL="342900" indent="-342900">
              <a:buClr>
                <a:schemeClr val="accent2"/>
              </a:buClr>
              <a:buFont typeface="+mj-lt"/>
              <a:buAutoNum type="alphaUcPeriod"/>
              <a:defRPr/>
            </a:pPr>
            <a:endParaRPr lang="en-US" sz="2000" dirty="0">
              <a:latin typeface="+mn-lt"/>
            </a:endParaRPr>
          </a:p>
          <a:p>
            <a:pPr marL="457200" indent="-457200">
              <a:buClr>
                <a:schemeClr val="accent2"/>
              </a:buClr>
              <a:buFont typeface="+mj-lt"/>
              <a:buAutoNum type="alphaUcPeriod"/>
              <a:defRPr/>
            </a:pPr>
            <a:r>
              <a:rPr lang="en-US" sz="2000" dirty="0">
                <a:latin typeface="+mn-lt"/>
              </a:rPr>
              <a:t>7</a:t>
            </a:r>
          </a:p>
          <a:p>
            <a:pPr marL="457200" indent="-457200">
              <a:buClr>
                <a:schemeClr val="accent2"/>
              </a:buClr>
              <a:buFont typeface="+mj-lt"/>
              <a:buAutoNum type="alphaUcPeriod"/>
              <a:defRPr/>
            </a:pPr>
            <a:endParaRPr lang="en-US" sz="2000" dirty="0">
              <a:latin typeface="+mn-lt"/>
            </a:endParaRPr>
          </a:p>
          <a:p>
            <a:pPr marL="457200" indent="-457200">
              <a:buClr>
                <a:schemeClr val="accent2"/>
              </a:buClr>
              <a:buFont typeface="+mj-lt"/>
              <a:buAutoNum type="alphaUcPeriod"/>
              <a:defRPr/>
            </a:pPr>
            <a:r>
              <a:rPr lang="en-US" sz="2000" dirty="0">
                <a:latin typeface="+mn-lt"/>
              </a:rPr>
              <a:t>10</a:t>
            </a:r>
          </a:p>
          <a:p>
            <a:pPr marL="342900" indent="-342900">
              <a:buFont typeface="+mj-lt"/>
              <a:buAutoNum type="alphaUcPeriod"/>
              <a:defRPr/>
            </a:pPr>
            <a:endParaRPr lang="en-US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>
            <a:extLst>
              <a:ext uri="{FF2B5EF4-FFF2-40B4-BE49-F238E27FC236}">
                <a16:creationId xmlns:a16="http://schemas.microsoft.com/office/drawing/2014/main" id="{50E4E34B-6896-0B35-3183-C09F8CF04E82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685800" y="769763"/>
            <a:ext cx="9448800" cy="1143000"/>
          </a:xfrm>
        </p:spPr>
        <p:txBody>
          <a:bodyPr/>
          <a:lstStyle/>
          <a:p>
            <a:pPr algn="l"/>
            <a:r>
              <a:rPr lang="en-US" altLang="en-US" sz="2800" dirty="0">
                <a:solidFill>
                  <a:schemeClr val="tx2"/>
                </a:solidFill>
                <a:ea typeface="ＭＳ Ｐゴシック" panose="020B0600070205080204" pitchFamily="34" charset="-128"/>
              </a:rPr>
              <a:t>A researcher wants to know if mean incomes vary across regions of the United States, accounting for differences in cost of living. The software output for the ANOVA is shown below.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006670AE-9E5E-4E98-9152-33C8C48DDB3A}"/>
              </a:ext>
            </a:extLst>
          </p:cNvPr>
          <p:cNvSpPr/>
          <p:nvPr/>
        </p:nvSpPr>
        <p:spPr>
          <a:xfrm>
            <a:off x="1395413" y="2517602"/>
            <a:ext cx="7920037" cy="46196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en-US" altLang="en-US" sz="2400" b="1" dirty="0">
                <a:latin typeface="+mj-lt"/>
              </a:rPr>
              <a:t>What is the decision F for this ANOVA, at the .05 alpha-level?</a:t>
            </a:r>
            <a:endParaRPr lang="en-US" sz="2400" b="1" dirty="0">
              <a:latin typeface="+mj-lt"/>
            </a:endParaRP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DC450CE5-3EFA-4726-A6C7-3E1E6804A88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56320252"/>
              </p:ext>
            </p:extLst>
          </p:nvPr>
        </p:nvGraphicFramePr>
        <p:xfrm>
          <a:off x="1066800" y="3595288"/>
          <a:ext cx="6553201" cy="2206797"/>
        </p:xfrm>
        <a:graphic>
          <a:graphicData uri="http://schemas.openxmlformats.org/drawingml/2006/table">
            <a:tbl>
              <a:tblPr firstRow="1" firstCol="1" bandRow="1"/>
              <a:tblGrid>
                <a:gridCol w="185817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1362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382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0668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772898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+mn-lt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Source of Variation</a:t>
                      </a:r>
                      <a:endParaRPr lang="en-US" sz="18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184785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+mn-lt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SS</a:t>
                      </a:r>
                      <a:endParaRPr lang="en-US" sz="18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8382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+mn-lt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DF</a:t>
                      </a:r>
                      <a:endParaRPr lang="en-US" sz="18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13843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+mn-lt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MS</a:t>
                      </a:r>
                      <a:endParaRPr lang="en-US" sz="18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2794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+mn-lt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F</a:t>
                      </a:r>
                      <a:endParaRPr lang="en-US" sz="18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4953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+mn-lt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p</a:t>
                      </a:r>
                      <a:endParaRPr lang="en-US" sz="18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4265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+mn-lt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Between Groups</a:t>
                      </a:r>
                      <a:endParaRPr lang="en-US" sz="18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84785" algn="dec"/>
                        </a:tabLst>
                      </a:pPr>
                      <a:r>
                        <a:rPr lang="en-US" sz="1800" dirty="0">
                          <a:effectLst/>
                          <a:latin typeface="+mn-lt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  149.00</a:t>
                      </a:r>
                      <a:endParaRPr lang="en-US" sz="18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32740" algn="dec"/>
                        </a:tabLst>
                      </a:pPr>
                      <a:r>
                        <a:rPr lang="en-US" sz="1800" dirty="0">
                          <a:effectLst/>
                          <a:latin typeface="+mn-lt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8</a:t>
                      </a:r>
                      <a:endParaRPr lang="en-US" sz="18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0510" algn="dec"/>
                        </a:tabLst>
                      </a:pPr>
                      <a:r>
                        <a:rPr lang="en-US" sz="1800" dirty="0">
                          <a:effectLst/>
                          <a:latin typeface="+mn-lt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18.62</a:t>
                      </a:r>
                      <a:endParaRPr lang="en-US" sz="18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+mn-lt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5.13</a:t>
                      </a:r>
                      <a:endParaRPr lang="en-US" sz="18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+mn-lt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.00</a:t>
                      </a:r>
                      <a:endParaRPr lang="en-US" sz="18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91249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+mn-lt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Within Groups</a:t>
                      </a:r>
                      <a:endParaRPr lang="en-US" sz="18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84785" algn="dec"/>
                        </a:tabLst>
                      </a:pPr>
                      <a:r>
                        <a:rPr lang="en-US" sz="1800" dirty="0">
                          <a:effectLst/>
                          <a:latin typeface="+mn-lt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6724.31</a:t>
                      </a:r>
                      <a:endParaRPr lang="en-US" sz="18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32740" algn="dec"/>
                        </a:tabLst>
                      </a:pPr>
                      <a:r>
                        <a:rPr lang="en-US" sz="1800" dirty="0">
                          <a:effectLst/>
                          <a:latin typeface="+mn-lt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1854</a:t>
                      </a:r>
                      <a:endParaRPr lang="en-US" sz="18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0510" algn="dec"/>
                        </a:tabLst>
                      </a:pPr>
                      <a:r>
                        <a:rPr lang="en-US" sz="1800" dirty="0">
                          <a:effectLst/>
                          <a:latin typeface="+mn-lt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  3.63</a:t>
                      </a:r>
                      <a:endParaRPr lang="en-US" sz="18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+mn-lt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en-US" sz="18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+mn-lt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en-US" sz="18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11" name="Oval 10">
            <a:extLst>
              <a:ext uri="{FF2B5EF4-FFF2-40B4-BE49-F238E27FC236}">
                <a16:creationId xmlns:a16="http://schemas.microsoft.com/office/drawing/2014/main" id="{C201DE6F-B714-43A0-AF16-A8C3F29568EC}"/>
              </a:ext>
            </a:extLst>
          </p:cNvPr>
          <p:cNvSpPr/>
          <p:nvPr/>
        </p:nvSpPr>
        <p:spPr>
          <a:xfrm>
            <a:off x="8763000" y="4698687"/>
            <a:ext cx="2209800" cy="635313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4073E7D-6614-4248-8CD6-726FBA9F99BB}"/>
              </a:ext>
            </a:extLst>
          </p:cNvPr>
          <p:cNvSpPr txBox="1"/>
          <p:nvPr/>
        </p:nvSpPr>
        <p:spPr>
          <a:xfrm>
            <a:off x="9085490" y="3584403"/>
            <a:ext cx="2209800" cy="252376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indent="-457200">
              <a:buClr>
                <a:schemeClr val="accent2"/>
              </a:buClr>
              <a:buFontTx/>
              <a:buAutoNum type="alphaUcPeriod"/>
              <a:defRPr/>
            </a:pPr>
            <a:r>
              <a:rPr lang="en-US" sz="2000" dirty="0">
                <a:latin typeface="+mn-lt"/>
              </a:rPr>
              <a:t>5.13</a:t>
            </a:r>
          </a:p>
          <a:p>
            <a:pPr marL="457200" indent="-457200">
              <a:buClr>
                <a:schemeClr val="accent2"/>
              </a:buClr>
              <a:buFontTx/>
              <a:buAutoNum type="alphaUcPeriod"/>
              <a:defRPr/>
            </a:pPr>
            <a:endParaRPr lang="en-US" sz="2000" dirty="0"/>
          </a:p>
          <a:p>
            <a:pPr marL="457200" indent="-457200">
              <a:buClr>
                <a:schemeClr val="accent2"/>
              </a:buClr>
              <a:buFontTx/>
              <a:buAutoNum type="alphaUcPeriod"/>
              <a:defRPr/>
            </a:pPr>
            <a:r>
              <a:rPr lang="en-US" sz="2000" dirty="0">
                <a:latin typeface="+mn-lt"/>
              </a:rPr>
              <a:t>3.15</a:t>
            </a:r>
          </a:p>
          <a:p>
            <a:pPr marL="342900" indent="-342900">
              <a:buClr>
                <a:schemeClr val="accent2"/>
              </a:buClr>
              <a:buFont typeface="+mj-lt"/>
              <a:buAutoNum type="alphaUcPeriod"/>
              <a:defRPr/>
            </a:pPr>
            <a:endParaRPr lang="en-US" sz="2000" dirty="0">
              <a:latin typeface="+mn-lt"/>
            </a:endParaRPr>
          </a:p>
          <a:p>
            <a:pPr marL="457200" indent="-457200">
              <a:buClr>
                <a:schemeClr val="accent2"/>
              </a:buClr>
              <a:buFont typeface="+mj-lt"/>
              <a:buAutoNum type="alphaUcPeriod"/>
              <a:defRPr/>
            </a:pPr>
            <a:r>
              <a:rPr lang="en-US" sz="2000" dirty="0">
                <a:latin typeface="+mn-lt"/>
              </a:rPr>
              <a:t>1.94</a:t>
            </a:r>
          </a:p>
          <a:p>
            <a:pPr marL="457200" indent="-457200">
              <a:buClr>
                <a:schemeClr val="accent2"/>
              </a:buClr>
              <a:buFont typeface="+mj-lt"/>
              <a:buAutoNum type="alphaUcPeriod"/>
              <a:defRPr/>
            </a:pPr>
            <a:endParaRPr lang="en-US" sz="2000" dirty="0">
              <a:latin typeface="+mn-lt"/>
            </a:endParaRPr>
          </a:p>
          <a:p>
            <a:pPr marL="457200" indent="-457200">
              <a:buClr>
                <a:schemeClr val="accent2"/>
              </a:buClr>
              <a:buFont typeface="+mj-lt"/>
              <a:buAutoNum type="alphaUcPeriod"/>
              <a:defRPr/>
            </a:pPr>
            <a:r>
              <a:rPr lang="en-US" sz="2000" dirty="0">
                <a:latin typeface="+mn-lt"/>
              </a:rPr>
              <a:t>1.98</a:t>
            </a:r>
          </a:p>
          <a:p>
            <a:pPr marL="342900" indent="-342900">
              <a:buFont typeface="+mj-lt"/>
              <a:buAutoNum type="alphaUcPeriod"/>
              <a:defRPr/>
            </a:pPr>
            <a:endParaRPr lang="en-US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>
            <a:extLst>
              <a:ext uri="{FF2B5EF4-FFF2-40B4-BE49-F238E27FC236}">
                <a16:creationId xmlns:a16="http://schemas.microsoft.com/office/drawing/2014/main" id="{B95163AC-F7EF-1297-90AE-C8CC4850F1AE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533400" y="714376"/>
            <a:ext cx="8991600" cy="1143000"/>
          </a:xfrm>
        </p:spPr>
        <p:txBody>
          <a:bodyPr/>
          <a:lstStyle/>
          <a:p>
            <a:pPr algn="l"/>
            <a:r>
              <a:rPr lang="en-US" altLang="en-US" sz="2800" dirty="0">
                <a:solidFill>
                  <a:schemeClr val="tx2"/>
                </a:solidFill>
                <a:ea typeface="ＭＳ Ｐゴシック" panose="020B0600070205080204" pitchFamily="34" charset="-128"/>
              </a:rPr>
              <a:t>A researcher wants to know if mean incomes vary across regions of the United States, accounting for differences in cost of living. The software output for the ANOVA is shown below.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3F263869-C57F-4C99-9F5E-908262FD2CCE}"/>
              </a:ext>
            </a:extLst>
          </p:cNvPr>
          <p:cNvSpPr/>
          <p:nvPr/>
        </p:nvSpPr>
        <p:spPr>
          <a:xfrm>
            <a:off x="1143000" y="2444750"/>
            <a:ext cx="7920037" cy="46196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en-US" altLang="en-US" sz="2400" b="1" dirty="0">
                <a:latin typeface="+mj-lt"/>
              </a:rPr>
              <a:t>What is the sample F for this ANOVA?</a:t>
            </a:r>
            <a:endParaRPr lang="en-US" sz="2400" b="1" dirty="0">
              <a:latin typeface="+mj-lt"/>
            </a:endParaRP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4E48A5F2-20ED-4C15-9A80-7642930F926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34656073"/>
              </p:ext>
            </p:extLst>
          </p:nvPr>
        </p:nvGraphicFramePr>
        <p:xfrm>
          <a:off x="914400" y="3322493"/>
          <a:ext cx="6553201" cy="2163907"/>
        </p:xfrm>
        <a:graphic>
          <a:graphicData uri="http://schemas.openxmlformats.org/drawingml/2006/table">
            <a:tbl>
              <a:tblPr firstRow="1" firstCol="1" bandRow="1"/>
              <a:tblGrid>
                <a:gridCol w="185817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1362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382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0668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724505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+mn-lt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Source of Variation</a:t>
                      </a:r>
                      <a:endParaRPr lang="en-US" sz="18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184785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+mn-lt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SS</a:t>
                      </a:r>
                      <a:endParaRPr lang="en-US" sz="18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8382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+mn-lt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DF</a:t>
                      </a:r>
                      <a:endParaRPr lang="en-US" sz="18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13843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+mn-lt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MS</a:t>
                      </a:r>
                      <a:endParaRPr lang="en-US" sz="18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2794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+mn-lt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F</a:t>
                      </a:r>
                      <a:endParaRPr lang="en-US" sz="18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4953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+mn-lt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p</a:t>
                      </a:r>
                      <a:endParaRPr lang="en-US" sz="18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9615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+mn-lt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Between Groups</a:t>
                      </a:r>
                      <a:endParaRPr lang="en-US" sz="18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84785" algn="dec"/>
                        </a:tabLst>
                      </a:pPr>
                      <a:r>
                        <a:rPr lang="en-US" sz="1800" dirty="0">
                          <a:effectLst/>
                          <a:latin typeface="+mn-lt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  149.00</a:t>
                      </a:r>
                      <a:endParaRPr lang="en-US" sz="18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32740" algn="dec"/>
                        </a:tabLst>
                      </a:pPr>
                      <a:r>
                        <a:rPr lang="en-US" sz="1800" dirty="0">
                          <a:effectLst/>
                          <a:latin typeface="+mn-lt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8</a:t>
                      </a:r>
                      <a:endParaRPr lang="en-US" sz="18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0510" algn="dec"/>
                        </a:tabLst>
                      </a:pPr>
                      <a:r>
                        <a:rPr lang="en-US" sz="1800" dirty="0">
                          <a:effectLst/>
                          <a:latin typeface="+mn-lt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18.62</a:t>
                      </a:r>
                      <a:endParaRPr lang="en-US" sz="18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+mn-lt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5.13</a:t>
                      </a:r>
                      <a:endParaRPr lang="en-US" sz="18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+mn-lt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.00</a:t>
                      </a:r>
                      <a:endParaRPr lang="en-US" sz="18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43252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+mn-lt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Within Groups</a:t>
                      </a:r>
                      <a:endParaRPr lang="en-US" sz="18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84785" algn="dec"/>
                        </a:tabLst>
                      </a:pPr>
                      <a:r>
                        <a:rPr lang="en-US" sz="1800" dirty="0">
                          <a:effectLst/>
                          <a:latin typeface="+mn-lt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6724.31</a:t>
                      </a:r>
                      <a:endParaRPr lang="en-US" sz="18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32740" algn="dec"/>
                        </a:tabLst>
                      </a:pPr>
                      <a:r>
                        <a:rPr lang="en-US" sz="1800" dirty="0">
                          <a:effectLst/>
                          <a:latin typeface="+mn-lt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1854</a:t>
                      </a:r>
                      <a:endParaRPr lang="en-US" sz="18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0510" algn="dec"/>
                        </a:tabLst>
                      </a:pPr>
                      <a:r>
                        <a:rPr lang="en-US" sz="1800" dirty="0">
                          <a:effectLst/>
                          <a:latin typeface="+mn-lt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  3.63</a:t>
                      </a:r>
                      <a:endParaRPr lang="en-US" sz="18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+mn-lt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en-US" sz="18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+mn-lt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en-US" sz="18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11" name="Oval 10">
            <a:extLst>
              <a:ext uri="{FF2B5EF4-FFF2-40B4-BE49-F238E27FC236}">
                <a16:creationId xmlns:a16="http://schemas.microsoft.com/office/drawing/2014/main" id="{177AC472-E5A5-4833-B139-B77ACEA59066}"/>
              </a:ext>
            </a:extLst>
          </p:cNvPr>
          <p:cNvSpPr/>
          <p:nvPr/>
        </p:nvSpPr>
        <p:spPr>
          <a:xfrm>
            <a:off x="8763000" y="3048000"/>
            <a:ext cx="1905000" cy="666749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DB90A29-B311-4816-B3D6-F6484A2A20D7}"/>
              </a:ext>
            </a:extLst>
          </p:cNvPr>
          <p:cNvSpPr txBox="1"/>
          <p:nvPr/>
        </p:nvSpPr>
        <p:spPr>
          <a:xfrm>
            <a:off x="9063037" y="3200400"/>
            <a:ext cx="1905000" cy="252376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indent="-457200">
              <a:buClr>
                <a:schemeClr val="accent2"/>
              </a:buClr>
              <a:buFontTx/>
              <a:buAutoNum type="alphaUcPeriod"/>
              <a:defRPr/>
            </a:pPr>
            <a:r>
              <a:rPr lang="en-US" sz="2000" dirty="0">
                <a:latin typeface="+mn-lt"/>
              </a:rPr>
              <a:t>5.13</a:t>
            </a:r>
          </a:p>
          <a:p>
            <a:pPr marL="457200" indent="-457200">
              <a:buClr>
                <a:schemeClr val="accent2"/>
              </a:buClr>
              <a:buFontTx/>
              <a:buAutoNum type="alphaUcPeriod"/>
              <a:defRPr/>
            </a:pPr>
            <a:endParaRPr lang="en-US" sz="2000" dirty="0"/>
          </a:p>
          <a:p>
            <a:pPr marL="457200" indent="-457200">
              <a:buClr>
                <a:schemeClr val="accent2"/>
              </a:buClr>
              <a:buFontTx/>
              <a:buAutoNum type="alphaUcPeriod"/>
              <a:defRPr/>
            </a:pPr>
            <a:r>
              <a:rPr lang="en-US" sz="2000" dirty="0">
                <a:latin typeface="+mn-lt"/>
              </a:rPr>
              <a:t>3.15</a:t>
            </a:r>
          </a:p>
          <a:p>
            <a:pPr marL="342900" indent="-342900">
              <a:buClr>
                <a:schemeClr val="accent2"/>
              </a:buClr>
              <a:buFont typeface="+mj-lt"/>
              <a:buAutoNum type="alphaUcPeriod"/>
              <a:defRPr/>
            </a:pPr>
            <a:endParaRPr lang="en-US" sz="2000" dirty="0">
              <a:latin typeface="+mn-lt"/>
            </a:endParaRPr>
          </a:p>
          <a:p>
            <a:pPr marL="457200" indent="-457200">
              <a:buClr>
                <a:schemeClr val="accent2"/>
              </a:buClr>
              <a:buFont typeface="+mj-lt"/>
              <a:buAutoNum type="alphaUcPeriod"/>
              <a:defRPr/>
            </a:pPr>
            <a:r>
              <a:rPr lang="en-US" sz="2000" dirty="0">
                <a:latin typeface="+mn-lt"/>
              </a:rPr>
              <a:t>1.94</a:t>
            </a:r>
          </a:p>
          <a:p>
            <a:pPr marL="457200" indent="-457200">
              <a:buClr>
                <a:schemeClr val="accent2"/>
              </a:buClr>
              <a:buFont typeface="+mj-lt"/>
              <a:buAutoNum type="alphaUcPeriod"/>
              <a:defRPr/>
            </a:pPr>
            <a:endParaRPr lang="en-US" sz="2000" dirty="0">
              <a:latin typeface="+mn-lt"/>
            </a:endParaRPr>
          </a:p>
          <a:p>
            <a:pPr marL="457200" indent="-457200">
              <a:buClr>
                <a:schemeClr val="accent2"/>
              </a:buClr>
              <a:buFont typeface="+mj-lt"/>
              <a:buAutoNum type="alphaUcPeriod"/>
              <a:defRPr/>
            </a:pPr>
            <a:r>
              <a:rPr lang="en-US" sz="2000" dirty="0">
                <a:latin typeface="+mn-lt"/>
              </a:rPr>
              <a:t>1.98</a:t>
            </a:r>
          </a:p>
          <a:p>
            <a:pPr marL="342900" indent="-342900">
              <a:buFont typeface="+mj-lt"/>
              <a:buAutoNum type="alphaUcPeriod"/>
              <a:defRPr/>
            </a:pPr>
            <a:endParaRPr lang="en-US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>
            <a:extLst>
              <a:ext uri="{FF2B5EF4-FFF2-40B4-BE49-F238E27FC236}">
                <a16:creationId xmlns:a16="http://schemas.microsoft.com/office/drawing/2014/main" id="{AF031346-B347-52FF-D5B8-6E24C0AEDAA3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485094" y="663062"/>
            <a:ext cx="8839200" cy="1143000"/>
          </a:xfrm>
        </p:spPr>
        <p:txBody>
          <a:bodyPr/>
          <a:lstStyle/>
          <a:p>
            <a:pPr algn="l"/>
            <a:r>
              <a:rPr lang="en-US" altLang="en-US" sz="2800" dirty="0">
                <a:solidFill>
                  <a:schemeClr val="tx2"/>
                </a:solidFill>
                <a:ea typeface="ＭＳ Ｐゴシック" panose="020B0600070205080204" pitchFamily="34" charset="-128"/>
              </a:rPr>
              <a:t>A researcher wants to know if mean incomes vary across regions of the United States, accounting for differences in cost of living. The software output for the ANOVA is shown below.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4955CC67-59C5-445D-B62E-A2217A0DA5F2}"/>
              </a:ext>
            </a:extLst>
          </p:cNvPr>
          <p:cNvSpPr/>
          <p:nvPr/>
        </p:nvSpPr>
        <p:spPr>
          <a:xfrm>
            <a:off x="690050" y="2398681"/>
            <a:ext cx="7920037" cy="46196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en-US" altLang="en-US" sz="2400" b="1" dirty="0">
                <a:latin typeface="+mj-lt"/>
              </a:rPr>
              <a:t>What can we conclude from this ANOVA test?</a:t>
            </a:r>
            <a:endParaRPr lang="en-US" sz="2400" b="1" dirty="0">
              <a:latin typeface="+mj-lt"/>
            </a:endParaRP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5AFA85D6-582D-49DB-BBCD-93DBDE8A3FC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40709014"/>
              </p:ext>
            </p:extLst>
          </p:nvPr>
        </p:nvGraphicFramePr>
        <p:xfrm>
          <a:off x="690050" y="3276600"/>
          <a:ext cx="6466113" cy="2107335"/>
        </p:xfrm>
        <a:graphic>
          <a:graphicData uri="http://schemas.openxmlformats.org/drawingml/2006/table">
            <a:tbl>
              <a:tblPr firstRow="1" firstCol="1" bandRow="1"/>
              <a:tblGrid>
                <a:gridCol w="183348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9882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0224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2706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5187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052623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701515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+mn-lt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Source of Variation</a:t>
                      </a:r>
                      <a:endParaRPr lang="en-US" sz="18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184785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+mn-lt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SS</a:t>
                      </a:r>
                      <a:endParaRPr lang="en-US" sz="18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8382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+mn-lt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DF</a:t>
                      </a:r>
                      <a:endParaRPr lang="en-US" sz="18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13843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+mn-lt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MS</a:t>
                      </a:r>
                      <a:endParaRPr lang="en-US" sz="18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2794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+mn-lt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F</a:t>
                      </a:r>
                      <a:endParaRPr lang="en-US" sz="18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4953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+mn-lt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p</a:t>
                      </a:r>
                      <a:endParaRPr lang="en-US" sz="18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74061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+mn-lt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Between Groups</a:t>
                      </a:r>
                      <a:endParaRPr lang="en-US" sz="18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84785" algn="dec"/>
                        </a:tabLst>
                      </a:pPr>
                      <a:r>
                        <a:rPr lang="en-US" sz="1800" dirty="0">
                          <a:effectLst/>
                          <a:latin typeface="+mn-lt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  149.00</a:t>
                      </a:r>
                      <a:endParaRPr lang="en-US" sz="18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32740" algn="dec"/>
                        </a:tabLst>
                      </a:pPr>
                      <a:r>
                        <a:rPr lang="en-US" sz="1800" dirty="0">
                          <a:effectLst/>
                          <a:latin typeface="+mn-lt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8</a:t>
                      </a:r>
                      <a:endParaRPr lang="en-US" sz="18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0510" algn="dec"/>
                        </a:tabLst>
                      </a:pPr>
                      <a:r>
                        <a:rPr lang="en-US" sz="1800" dirty="0">
                          <a:effectLst/>
                          <a:latin typeface="+mn-lt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18.62</a:t>
                      </a:r>
                      <a:endParaRPr lang="en-US" sz="18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+mn-lt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5.13</a:t>
                      </a:r>
                      <a:endParaRPr lang="en-US" sz="18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+mn-lt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.00</a:t>
                      </a:r>
                      <a:endParaRPr lang="en-US" sz="18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31759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+mn-lt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Within Groups</a:t>
                      </a:r>
                      <a:endParaRPr lang="en-US" sz="18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84785" algn="dec"/>
                        </a:tabLst>
                      </a:pPr>
                      <a:r>
                        <a:rPr lang="en-US" sz="1800" dirty="0">
                          <a:effectLst/>
                          <a:latin typeface="+mn-lt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6724.31</a:t>
                      </a:r>
                      <a:endParaRPr lang="en-US" sz="18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32740" algn="dec"/>
                        </a:tabLst>
                      </a:pPr>
                      <a:r>
                        <a:rPr lang="en-US" sz="1800" dirty="0">
                          <a:effectLst/>
                          <a:latin typeface="+mn-lt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1854</a:t>
                      </a:r>
                      <a:endParaRPr lang="en-US" sz="18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0510" algn="dec"/>
                        </a:tabLst>
                      </a:pPr>
                      <a:r>
                        <a:rPr lang="en-US" sz="1800" dirty="0">
                          <a:effectLst/>
                          <a:latin typeface="+mn-lt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  3.63</a:t>
                      </a:r>
                      <a:endParaRPr lang="en-US" sz="18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+mn-lt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en-US" sz="18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+mn-lt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en-US" sz="18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11" name="Oval 10">
            <a:extLst>
              <a:ext uri="{FF2B5EF4-FFF2-40B4-BE49-F238E27FC236}">
                <a16:creationId xmlns:a16="http://schemas.microsoft.com/office/drawing/2014/main" id="{AA17F34D-C5AB-4304-A8EC-7583CCA45AC2}"/>
              </a:ext>
            </a:extLst>
          </p:cNvPr>
          <p:cNvSpPr/>
          <p:nvPr/>
        </p:nvSpPr>
        <p:spPr>
          <a:xfrm>
            <a:off x="7315200" y="4464944"/>
            <a:ext cx="4343400" cy="918991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234A0F9-BE9E-48E1-8E91-3E7435298BFF}"/>
              </a:ext>
            </a:extLst>
          </p:cNvPr>
          <p:cNvSpPr txBox="1"/>
          <p:nvPr/>
        </p:nvSpPr>
        <p:spPr>
          <a:xfrm>
            <a:off x="7924800" y="2514600"/>
            <a:ext cx="4121437" cy="40934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indent="-457200">
              <a:buFontTx/>
              <a:buAutoNum type="alphaUcPeriod"/>
              <a:defRPr/>
            </a:pPr>
            <a:r>
              <a:rPr lang="en-US" sz="2000" dirty="0">
                <a:latin typeface="+mn-lt"/>
              </a:rPr>
              <a:t>There are no regional differences in mean income.</a:t>
            </a:r>
          </a:p>
          <a:p>
            <a:pPr marL="457200" indent="-457200">
              <a:buFontTx/>
              <a:buAutoNum type="alphaUcPeriod"/>
              <a:defRPr/>
            </a:pPr>
            <a:endParaRPr lang="en-US" sz="2000" dirty="0"/>
          </a:p>
          <a:p>
            <a:pPr marL="457200" indent="-457200">
              <a:buFontTx/>
              <a:buAutoNum type="alphaUcPeriod"/>
              <a:defRPr/>
            </a:pPr>
            <a:r>
              <a:rPr lang="en-US" sz="2000" dirty="0">
                <a:latin typeface="+mn-lt"/>
              </a:rPr>
              <a:t>Region does not affect mean income.</a:t>
            </a:r>
          </a:p>
          <a:p>
            <a:pPr marL="342900" indent="-342900">
              <a:buFont typeface="+mj-lt"/>
              <a:buAutoNum type="alphaUcPeriod"/>
              <a:defRPr/>
            </a:pPr>
            <a:endParaRPr lang="en-US" sz="2000" dirty="0">
              <a:latin typeface="+mn-lt"/>
            </a:endParaRPr>
          </a:p>
          <a:p>
            <a:pPr marL="457200" indent="-457200">
              <a:buFont typeface="+mj-lt"/>
              <a:buAutoNum type="alphaUcPeriod"/>
              <a:defRPr/>
            </a:pPr>
            <a:r>
              <a:rPr lang="en-US" sz="2000" dirty="0">
                <a:latin typeface="+mn-lt"/>
              </a:rPr>
              <a:t>Region affects mean income.</a:t>
            </a:r>
          </a:p>
          <a:p>
            <a:pPr marL="457200" indent="-457200">
              <a:buFont typeface="+mj-lt"/>
              <a:buAutoNum type="alphaUcPeriod"/>
              <a:defRPr/>
            </a:pPr>
            <a:endParaRPr lang="en-US" sz="2000" dirty="0">
              <a:latin typeface="+mn-lt"/>
            </a:endParaRPr>
          </a:p>
          <a:p>
            <a:pPr marL="457200" indent="-457200">
              <a:buFont typeface="+mj-lt"/>
              <a:buAutoNum type="alphaUcPeriod"/>
              <a:defRPr/>
            </a:pPr>
            <a:r>
              <a:rPr lang="en-US" sz="2000" dirty="0">
                <a:latin typeface="+mn-lt"/>
              </a:rPr>
              <a:t>All regions’ mean incomes vary significantly from each other.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>
            <a:extLst>
              <a:ext uri="{FF2B5EF4-FFF2-40B4-BE49-F238E27FC236}">
                <a16:creationId xmlns:a16="http://schemas.microsoft.com/office/drawing/2014/main" id="{C683396D-2EE5-71E6-92E6-20C5F365558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Chapter 11</a:t>
            </a:r>
          </a:p>
        </p:txBody>
      </p:sp>
      <p:sp>
        <p:nvSpPr>
          <p:cNvPr id="3075" name="Subtitle 2">
            <a:extLst>
              <a:ext uri="{FF2B5EF4-FFF2-40B4-BE49-F238E27FC236}">
                <a16:creationId xmlns:a16="http://schemas.microsoft.com/office/drawing/2014/main" id="{B1C025AC-76F0-05F5-3205-0B7BC8AEF15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en-US" dirty="0">
                <a:solidFill>
                  <a:schemeClr val="bg1"/>
                </a:solidFill>
                <a:ea typeface="ＭＳ Ｐゴシック" panose="020B0600070205080204" pitchFamily="34" charset="-128"/>
              </a:rPr>
              <a:t>Review Slides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>
            <a:extLst>
              <a:ext uri="{FF2B5EF4-FFF2-40B4-BE49-F238E27FC236}">
                <a16:creationId xmlns:a16="http://schemas.microsoft.com/office/drawing/2014/main" id="{3BB86A2E-9EBC-D62F-C1C6-AF09098CA4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65164"/>
            <a:ext cx="9367838" cy="1143000"/>
          </a:xfrm>
        </p:spPr>
        <p:txBody>
          <a:bodyPr/>
          <a:lstStyle/>
          <a:p>
            <a:pPr algn="l"/>
            <a:r>
              <a:rPr lang="en-US" altLang="en-US" sz="2800" dirty="0">
                <a:ea typeface="ＭＳ Ｐゴシック" panose="020B0600070205080204" pitchFamily="34" charset="-128"/>
              </a:rPr>
              <a:t>A random sample of nine voters rated their feelings about a border wall between Mexico and the United States (0 = strongly against to 100 = strongly favor). </a:t>
            </a: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57AE8B6A-C2F7-4171-AE59-92726502EEAD}"/>
              </a:ext>
            </a:extLst>
          </p:cNvPr>
          <p:cNvSpPr/>
          <p:nvPr/>
        </p:nvSpPr>
        <p:spPr>
          <a:xfrm>
            <a:off x="8077200" y="3765323"/>
            <a:ext cx="1981200" cy="538163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4685F95-7CA5-48EA-992F-0029134D4891}"/>
              </a:ext>
            </a:extLst>
          </p:cNvPr>
          <p:cNvSpPr txBox="1"/>
          <p:nvPr/>
        </p:nvSpPr>
        <p:spPr>
          <a:xfrm>
            <a:off x="8458200" y="3765323"/>
            <a:ext cx="2819400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indent="-457200">
              <a:buClr>
                <a:schemeClr val="accent2"/>
              </a:buClr>
              <a:buFontTx/>
              <a:buAutoNum type="alphaUcPeriod"/>
              <a:defRPr/>
            </a:pPr>
            <a:r>
              <a:rPr lang="en-US" sz="2400" dirty="0">
                <a:latin typeface="+mn-lt"/>
              </a:rPr>
              <a:t>No</a:t>
            </a:r>
          </a:p>
          <a:p>
            <a:pPr marL="457200" indent="-457200">
              <a:buClr>
                <a:schemeClr val="accent2"/>
              </a:buClr>
              <a:buFontTx/>
              <a:buAutoNum type="alphaUcPeriod"/>
              <a:defRPr/>
            </a:pPr>
            <a:endParaRPr lang="en-US" sz="2400" dirty="0"/>
          </a:p>
          <a:p>
            <a:pPr marL="457200" indent="-457200">
              <a:buClr>
                <a:schemeClr val="accent2"/>
              </a:buClr>
              <a:buFontTx/>
              <a:buAutoNum type="alphaUcPeriod"/>
              <a:defRPr/>
            </a:pPr>
            <a:r>
              <a:rPr lang="en-US" sz="2400" dirty="0">
                <a:latin typeface="+mn-lt"/>
              </a:rPr>
              <a:t>Yes</a:t>
            </a:r>
          </a:p>
          <a:p>
            <a:pPr marL="342900" indent="-342900">
              <a:buClr>
                <a:schemeClr val="accent2"/>
              </a:buClr>
              <a:buFont typeface="+mj-lt"/>
              <a:buAutoNum type="alphaUcPeriod"/>
              <a:defRPr/>
            </a:pPr>
            <a:endParaRPr lang="en-US" sz="2400" dirty="0">
              <a:latin typeface="+mn-lt"/>
            </a:endParaRPr>
          </a:p>
          <a:p>
            <a:pPr marL="457200" indent="-457200">
              <a:buClr>
                <a:schemeClr val="accent2"/>
              </a:buClr>
              <a:buFont typeface="+mj-lt"/>
              <a:buAutoNum type="alphaUcPeriod"/>
              <a:defRPr/>
            </a:pPr>
            <a:r>
              <a:rPr lang="en-US" sz="2400" dirty="0">
                <a:latin typeface="+mn-lt"/>
              </a:rPr>
              <a:t>Not enough information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0AB78D8F-D4B0-4866-AA8E-964C1A36CBCD}"/>
              </a:ext>
            </a:extLst>
          </p:cNvPr>
          <p:cNvSpPr/>
          <p:nvPr/>
        </p:nvSpPr>
        <p:spPr>
          <a:xfrm>
            <a:off x="1709737" y="2362200"/>
            <a:ext cx="7920038" cy="83026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en-US" altLang="en-US" sz="2400" b="1" dirty="0">
                <a:latin typeface="+mj-lt"/>
              </a:rPr>
              <a:t>Is an ANOVA appropriate to determine whether the differences between the groups are statistically significant?</a:t>
            </a:r>
            <a:endParaRPr lang="en-US" sz="2400" b="1" dirty="0">
              <a:latin typeface="+mj-lt"/>
            </a:endParaRP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4CA21640-3924-4E4B-BEB6-C11E7C43E79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72650042"/>
              </p:ext>
            </p:extLst>
          </p:nvPr>
        </p:nvGraphicFramePr>
        <p:xfrm>
          <a:off x="1709737" y="3765323"/>
          <a:ext cx="5562600" cy="1630365"/>
        </p:xfrm>
        <a:graphic>
          <a:graphicData uri="http://schemas.openxmlformats.org/drawingml/2006/table">
            <a:tbl>
              <a:tblPr firstRow="1" firstCol="1" bandRow="1"/>
              <a:tblGrid>
                <a:gridCol w="185367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547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542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2607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+mn-lt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Democrat</a:t>
                      </a:r>
                      <a:endParaRPr lang="en-US" sz="2000" dirty="0">
                        <a:effectLst/>
                        <a:latin typeface="+mn-lt"/>
                        <a:ea typeface="MS Mincho" panose="02020609040205080304" pitchFamily="49" charset="-128"/>
                        <a:cs typeface="Arial" panose="020B0604020202020204" pitchFamily="34" charset="0"/>
                      </a:endParaRPr>
                    </a:p>
                  </a:txBody>
                  <a:tcPr marL="68575" marR="68575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+mn-lt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Independent</a:t>
                      </a:r>
                      <a:endParaRPr lang="en-US" sz="2000" dirty="0">
                        <a:effectLst/>
                        <a:latin typeface="+mn-lt"/>
                        <a:ea typeface="MS Mincho" panose="02020609040205080304" pitchFamily="49" charset="-128"/>
                        <a:cs typeface="Arial" panose="020B0604020202020204" pitchFamily="34" charset="0"/>
                      </a:endParaRPr>
                    </a:p>
                  </a:txBody>
                  <a:tcPr marL="68575" marR="68575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+mn-lt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Republican</a:t>
                      </a:r>
                      <a:endParaRPr lang="en-US" sz="2000" dirty="0">
                        <a:effectLst/>
                        <a:latin typeface="+mn-lt"/>
                        <a:ea typeface="MS Mincho" panose="02020609040205080304" pitchFamily="49" charset="-128"/>
                        <a:cs typeface="Arial" panose="020B0604020202020204" pitchFamily="34" charset="0"/>
                      </a:endParaRPr>
                    </a:p>
                  </a:txBody>
                  <a:tcPr marL="68575" marR="68575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2607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85445" algn="dec"/>
                        </a:tabLst>
                      </a:pPr>
                      <a:r>
                        <a:rPr lang="en-US" sz="2000" dirty="0">
                          <a:effectLst/>
                          <a:latin typeface="+mn-lt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32</a:t>
                      </a:r>
                      <a:endParaRPr lang="en-US" sz="2000" dirty="0">
                        <a:effectLst/>
                        <a:latin typeface="+mn-lt"/>
                        <a:ea typeface="MS Mincho" panose="02020609040205080304" pitchFamily="49" charset="-128"/>
                        <a:cs typeface="Arial" panose="020B0604020202020204" pitchFamily="34" charset="0"/>
                      </a:endParaRPr>
                    </a:p>
                  </a:txBody>
                  <a:tcPr marL="68575" marR="68575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35280" algn="dec"/>
                        </a:tabLst>
                      </a:pPr>
                      <a:r>
                        <a:rPr lang="en-US" sz="2000" dirty="0">
                          <a:effectLst/>
                          <a:latin typeface="+mn-lt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47</a:t>
                      </a:r>
                      <a:endParaRPr lang="en-US" sz="2000" dirty="0">
                        <a:effectLst/>
                        <a:latin typeface="+mn-lt"/>
                        <a:ea typeface="MS Mincho" panose="02020609040205080304" pitchFamily="49" charset="-128"/>
                        <a:cs typeface="Arial" panose="020B0604020202020204" pitchFamily="34" charset="0"/>
                      </a:endParaRPr>
                    </a:p>
                  </a:txBody>
                  <a:tcPr marL="68575" marR="68575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6860" algn="dec"/>
                        </a:tabLst>
                      </a:pPr>
                      <a:r>
                        <a:rPr lang="en-US" sz="2000" dirty="0">
                          <a:effectLst/>
                          <a:latin typeface="+mn-lt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60</a:t>
                      </a:r>
                      <a:endParaRPr lang="en-US" sz="2000" dirty="0">
                        <a:effectLst/>
                        <a:latin typeface="+mn-lt"/>
                        <a:ea typeface="MS Mincho" panose="02020609040205080304" pitchFamily="49" charset="-128"/>
                        <a:cs typeface="Arial" panose="020B0604020202020204" pitchFamily="34" charset="0"/>
                      </a:endParaRPr>
                    </a:p>
                  </a:txBody>
                  <a:tcPr marL="68575" marR="68575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2607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85445" algn="dec"/>
                        </a:tabLst>
                      </a:pPr>
                      <a:r>
                        <a:rPr lang="en-US" sz="2000" dirty="0">
                          <a:effectLst/>
                          <a:latin typeface="+mn-lt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32</a:t>
                      </a:r>
                      <a:endParaRPr lang="en-US" sz="2000" dirty="0">
                        <a:effectLst/>
                        <a:latin typeface="+mn-lt"/>
                        <a:ea typeface="MS Mincho" panose="02020609040205080304" pitchFamily="49" charset="-128"/>
                        <a:cs typeface="Arial" panose="020B0604020202020204" pitchFamily="34" charset="0"/>
                      </a:endParaRPr>
                    </a:p>
                  </a:txBody>
                  <a:tcPr marL="68575" marR="6857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35280" algn="dec"/>
                        </a:tabLst>
                      </a:pPr>
                      <a:r>
                        <a:rPr lang="en-US" sz="2000" dirty="0">
                          <a:effectLst/>
                          <a:latin typeface="+mn-lt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47</a:t>
                      </a:r>
                      <a:endParaRPr lang="en-US" sz="2000" dirty="0">
                        <a:effectLst/>
                        <a:latin typeface="+mn-lt"/>
                        <a:ea typeface="MS Mincho" panose="02020609040205080304" pitchFamily="49" charset="-128"/>
                        <a:cs typeface="Arial" panose="020B0604020202020204" pitchFamily="34" charset="0"/>
                      </a:endParaRPr>
                    </a:p>
                  </a:txBody>
                  <a:tcPr marL="68575" marR="6857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6860" algn="dec"/>
                        </a:tabLst>
                      </a:pPr>
                      <a:r>
                        <a:rPr lang="en-US" sz="2000" dirty="0">
                          <a:effectLst/>
                          <a:latin typeface="+mn-lt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60</a:t>
                      </a:r>
                      <a:endParaRPr lang="en-US" sz="2000" dirty="0">
                        <a:effectLst/>
                        <a:latin typeface="+mn-lt"/>
                        <a:ea typeface="MS Mincho" panose="02020609040205080304" pitchFamily="49" charset="-128"/>
                        <a:cs typeface="Arial" panose="020B0604020202020204" pitchFamily="34" charset="0"/>
                      </a:endParaRPr>
                    </a:p>
                  </a:txBody>
                  <a:tcPr marL="68575" marR="6857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2607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85445" algn="dec"/>
                        </a:tabLst>
                      </a:pPr>
                      <a:r>
                        <a:rPr lang="en-US" sz="2000" dirty="0">
                          <a:effectLst/>
                          <a:latin typeface="+mn-lt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32</a:t>
                      </a:r>
                      <a:endParaRPr lang="en-US" sz="2000" dirty="0">
                        <a:effectLst/>
                        <a:latin typeface="+mn-lt"/>
                        <a:ea typeface="MS Mincho" panose="02020609040205080304" pitchFamily="49" charset="-128"/>
                        <a:cs typeface="Arial" panose="020B0604020202020204" pitchFamily="34" charset="0"/>
                      </a:endParaRPr>
                    </a:p>
                  </a:txBody>
                  <a:tcPr marL="68575" marR="6857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35280" algn="dec"/>
                        </a:tabLst>
                      </a:pPr>
                      <a:r>
                        <a:rPr lang="en-US" sz="2000" dirty="0">
                          <a:effectLst/>
                          <a:latin typeface="+mn-lt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47</a:t>
                      </a:r>
                      <a:endParaRPr lang="en-US" sz="2000" dirty="0">
                        <a:effectLst/>
                        <a:latin typeface="+mn-lt"/>
                        <a:ea typeface="MS Mincho" panose="02020609040205080304" pitchFamily="49" charset="-128"/>
                        <a:cs typeface="Arial" panose="020B0604020202020204" pitchFamily="34" charset="0"/>
                      </a:endParaRPr>
                    </a:p>
                  </a:txBody>
                  <a:tcPr marL="68575" marR="6857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6860" algn="dec"/>
                        </a:tabLst>
                      </a:pPr>
                      <a:r>
                        <a:rPr lang="en-US" sz="2000" dirty="0">
                          <a:effectLst/>
                          <a:latin typeface="+mn-lt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60</a:t>
                      </a:r>
                      <a:endParaRPr lang="en-US" sz="2000" dirty="0">
                        <a:effectLst/>
                        <a:latin typeface="+mn-lt"/>
                        <a:ea typeface="MS Mincho" panose="02020609040205080304" pitchFamily="49" charset="-128"/>
                        <a:cs typeface="Arial" panose="020B0604020202020204" pitchFamily="34" charset="0"/>
                      </a:endParaRPr>
                    </a:p>
                  </a:txBody>
                  <a:tcPr marL="68575" marR="6857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2607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85445" algn="dec"/>
                        </a:tabLst>
                      </a:pPr>
                      <a:r>
                        <a:rPr lang="en-US" sz="2000" dirty="0">
                          <a:effectLst/>
                          <a:latin typeface="+mn-lt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ȳ = 32</a:t>
                      </a:r>
                      <a:endParaRPr lang="en-US" sz="2000" dirty="0">
                        <a:effectLst/>
                        <a:latin typeface="+mn-lt"/>
                        <a:ea typeface="MS Mincho" panose="02020609040205080304" pitchFamily="49" charset="-128"/>
                        <a:cs typeface="Arial" panose="020B0604020202020204" pitchFamily="34" charset="0"/>
                      </a:endParaRPr>
                    </a:p>
                  </a:txBody>
                  <a:tcPr marL="68575" marR="68575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35280" algn="dec"/>
                        </a:tabLst>
                      </a:pPr>
                      <a:r>
                        <a:rPr lang="en-US" sz="2000" dirty="0">
                          <a:effectLst/>
                          <a:latin typeface="+mn-lt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ȳ = 47</a:t>
                      </a:r>
                      <a:endParaRPr lang="en-US" sz="2000" dirty="0">
                        <a:effectLst/>
                        <a:latin typeface="+mn-lt"/>
                        <a:ea typeface="MS Mincho" panose="02020609040205080304" pitchFamily="49" charset="-128"/>
                        <a:cs typeface="Arial" panose="020B0604020202020204" pitchFamily="34" charset="0"/>
                      </a:endParaRPr>
                    </a:p>
                  </a:txBody>
                  <a:tcPr marL="68575" marR="68575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6860" algn="dec"/>
                        </a:tabLst>
                      </a:pPr>
                      <a:r>
                        <a:rPr lang="en-US" sz="2000" dirty="0">
                          <a:effectLst/>
                          <a:latin typeface="+mn-lt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ȳ = 60</a:t>
                      </a:r>
                      <a:endParaRPr lang="en-US" sz="2000" dirty="0">
                        <a:effectLst/>
                        <a:latin typeface="+mn-lt"/>
                        <a:ea typeface="MS Mincho" panose="02020609040205080304" pitchFamily="49" charset="-128"/>
                        <a:cs typeface="Arial" panose="020B0604020202020204" pitchFamily="34" charset="0"/>
                      </a:endParaRPr>
                    </a:p>
                  </a:txBody>
                  <a:tcPr marL="68575" marR="68575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>
            <a:extLst>
              <a:ext uri="{FF2B5EF4-FFF2-40B4-BE49-F238E27FC236}">
                <a16:creationId xmlns:a16="http://schemas.microsoft.com/office/drawing/2014/main" id="{8E4B54B8-ABAF-FFF3-2083-CD757F6407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33500" y="629444"/>
            <a:ext cx="9572626" cy="1143000"/>
          </a:xfrm>
        </p:spPr>
        <p:txBody>
          <a:bodyPr/>
          <a:lstStyle/>
          <a:p>
            <a:pPr algn="l"/>
            <a:r>
              <a:rPr lang="en-US" altLang="en-US" sz="2800" dirty="0">
                <a:ea typeface="ＭＳ Ｐゴシック" panose="020B0600070205080204" pitchFamily="34" charset="-128"/>
              </a:rPr>
              <a:t>Eighteen voters rated their state’s Republican incumbent governor on a feeling thermometer </a:t>
            </a:r>
            <a:br>
              <a:rPr lang="en-US" altLang="en-US" sz="2800" dirty="0">
                <a:ea typeface="ＭＳ Ｐゴシック" panose="020B0600070205080204" pitchFamily="34" charset="-128"/>
              </a:rPr>
            </a:br>
            <a:r>
              <a:rPr lang="en-US" altLang="en-US" sz="2800" dirty="0">
                <a:ea typeface="ＭＳ Ｐゴシック" panose="020B0600070205080204" pitchFamily="34" charset="-128"/>
              </a:rPr>
              <a:t>(0 = very cold to 100 = very warm). </a:t>
            </a: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282092AC-1664-4302-BC3D-D4AFC6AB2E80}"/>
              </a:ext>
            </a:extLst>
          </p:cNvPr>
          <p:cNvSpPr/>
          <p:nvPr/>
        </p:nvSpPr>
        <p:spPr>
          <a:xfrm>
            <a:off x="6248400" y="2895600"/>
            <a:ext cx="4892079" cy="3765550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C6D81F34-6EE1-456B-A00F-75E042975AD8}"/>
              </a:ext>
            </a:extLst>
          </p:cNvPr>
          <p:cNvSpPr/>
          <p:nvPr/>
        </p:nvSpPr>
        <p:spPr>
          <a:xfrm>
            <a:off x="2057400" y="2274737"/>
            <a:ext cx="7920037" cy="46196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en-US" altLang="en-US" sz="2400" b="1" dirty="0">
                <a:latin typeface="+mj-lt"/>
              </a:rPr>
              <a:t>Which figure shows greater within group variation?</a:t>
            </a:r>
            <a:endParaRPr lang="en-US" sz="2400" b="1" dirty="0">
              <a:latin typeface="+mj-lt"/>
            </a:endParaRPr>
          </a:p>
        </p:txBody>
      </p:sp>
      <p:pic>
        <p:nvPicPr>
          <p:cNvPr id="5125" name="Picture 6">
            <a:extLst>
              <a:ext uri="{FF2B5EF4-FFF2-40B4-BE49-F238E27FC236}">
                <a16:creationId xmlns:a16="http://schemas.microsoft.com/office/drawing/2014/main" id="{D26C41A8-3340-F528-4A9D-067E541FA17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1" y="3677171"/>
            <a:ext cx="3200399" cy="26797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6" name="Picture 7">
            <a:extLst>
              <a:ext uri="{FF2B5EF4-FFF2-40B4-BE49-F238E27FC236}">
                <a16:creationId xmlns:a16="http://schemas.microsoft.com/office/drawing/2014/main" id="{B55DE56A-CF8B-F7C2-ABE6-0C852403E78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6600" y="3677170"/>
            <a:ext cx="3154760" cy="26797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>
            <a:extLst>
              <a:ext uri="{FF2B5EF4-FFF2-40B4-BE49-F238E27FC236}">
                <a16:creationId xmlns:a16="http://schemas.microsoft.com/office/drawing/2014/main" id="{045423CE-0C61-A9D1-0992-E4FA3F0BE7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04975" y="655816"/>
            <a:ext cx="8963026" cy="1143000"/>
          </a:xfrm>
        </p:spPr>
        <p:txBody>
          <a:bodyPr/>
          <a:lstStyle/>
          <a:p>
            <a:pPr algn="l"/>
            <a:r>
              <a:rPr lang="en-US" altLang="en-US" sz="2800" dirty="0">
                <a:ea typeface="ＭＳ Ｐゴシック" panose="020B0600070205080204" pitchFamily="34" charset="-128"/>
              </a:rPr>
              <a:t>Eighteen voters rated their state’s Republican incumbent governor on a feeling thermometer </a:t>
            </a:r>
            <a:br>
              <a:rPr lang="en-US" altLang="en-US" sz="2800" dirty="0">
                <a:ea typeface="ＭＳ Ｐゴシック" panose="020B0600070205080204" pitchFamily="34" charset="-128"/>
              </a:rPr>
            </a:br>
            <a:r>
              <a:rPr lang="en-US" altLang="en-US" sz="2800" dirty="0">
                <a:ea typeface="ＭＳ Ｐゴシック" panose="020B0600070205080204" pitchFamily="34" charset="-128"/>
              </a:rPr>
              <a:t>(0 = very cold to 100 = very warm). </a:t>
            </a: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1A6A31B7-EDA5-400D-8BA8-86DB6580A1EF}"/>
              </a:ext>
            </a:extLst>
          </p:cNvPr>
          <p:cNvSpPr/>
          <p:nvPr/>
        </p:nvSpPr>
        <p:spPr>
          <a:xfrm>
            <a:off x="457200" y="2970808"/>
            <a:ext cx="4876800" cy="3658592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0D41C4E3-C85A-4299-9E02-9C892E404F4B}"/>
              </a:ext>
            </a:extLst>
          </p:cNvPr>
          <p:cNvSpPr/>
          <p:nvPr/>
        </p:nvSpPr>
        <p:spPr>
          <a:xfrm>
            <a:off x="838200" y="2365326"/>
            <a:ext cx="1036319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en-US" sz="2400" b="1" dirty="0">
                <a:latin typeface="+mj-lt"/>
              </a:rPr>
              <a:t>Which figure is more likely to yield a significant F statistic in ANOVA?</a:t>
            </a:r>
            <a:endParaRPr lang="en-US" sz="2400" b="1" dirty="0">
              <a:latin typeface="+mj-lt"/>
            </a:endParaRPr>
          </a:p>
        </p:txBody>
      </p:sp>
      <p:pic>
        <p:nvPicPr>
          <p:cNvPr id="6149" name="Picture 6">
            <a:extLst>
              <a:ext uri="{FF2B5EF4-FFF2-40B4-BE49-F238E27FC236}">
                <a16:creationId xmlns:a16="http://schemas.microsoft.com/office/drawing/2014/main" id="{CF0D567D-26DE-2AB7-8B15-407A5FEC95F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3429000"/>
            <a:ext cx="3374806" cy="28257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0" name="Picture 7">
            <a:extLst>
              <a:ext uri="{FF2B5EF4-FFF2-40B4-BE49-F238E27FC236}">
                <a16:creationId xmlns:a16="http://schemas.microsoft.com/office/drawing/2014/main" id="{AD7A83F7-672D-FD92-47C7-A0E13D38DFB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4577" y="3474236"/>
            <a:ext cx="3273424" cy="27805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>
            <a:extLst>
              <a:ext uri="{FF2B5EF4-FFF2-40B4-BE49-F238E27FC236}">
                <a16:creationId xmlns:a16="http://schemas.microsoft.com/office/drawing/2014/main" id="{06D86F2A-0E45-A76E-0578-D91D1EA3A37F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1146969" y="622979"/>
            <a:ext cx="9451975" cy="1143000"/>
          </a:xfrm>
        </p:spPr>
        <p:txBody>
          <a:bodyPr/>
          <a:lstStyle/>
          <a:p>
            <a:pPr algn="l"/>
            <a:r>
              <a:rPr lang="en-US" altLang="en-US" sz="2800" dirty="0">
                <a:solidFill>
                  <a:schemeClr val="tx2"/>
                </a:solidFill>
                <a:ea typeface="ＭＳ Ｐゴシック" panose="020B0600070205080204" pitchFamily="34" charset="-128"/>
              </a:rPr>
              <a:t>A researcher wants to know if mean incomes vary across regions of the United States, accounting for differences in cost of living. The software output for the ANOVA is shown below.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57D8E89A-5B40-462A-AC9D-027C7415E283}"/>
              </a:ext>
            </a:extLst>
          </p:cNvPr>
          <p:cNvSpPr/>
          <p:nvPr/>
        </p:nvSpPr>
        <p:spPr>
          <a:xfrm>
            <a:off x="1752600" y="2366508"/>
            <a:ext cx="7920037" cy="46196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en-US" altLang="en-US" sz="2400" b="1" dirty="0">
                <a:latin typeface="+mj-lt"/>
              </a:rPr>
              <a:t>What is the independent variable?</a:t>
            </a:r>
            <a:endParaRPr lang="en-US" sz="2400" b="1" dirty="0">
              <a:latin typeface="+mj-lt"/>
            </a:endParaRP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91B49697-B7E5-494C-9AB1-03FC9375FAB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22531418"/>
              </p:ext>
            </p:extLst>
          </p:nvPr>
        </p:nvGraphicFramePr>
        <p:xfrm>
          <a:off x="1371599" y="3352800"/>
          <a:ext cx="6553201" cy="2057400"/>
        </p:xfrm>
        <a:graphic>
          <a:graphicData uri="http://schemas.openxmlformats.org/drawingml/2006/table">
            <a:tbl>
              <a:tblPr firstRow="1" firstCol="1" bandRow="1"/>
              <a:tblGrid>
                <a:gridCol w="175260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192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382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0668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667471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+mn-lt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Source of Variation</a:t>
                      </a:r>
                      <a:endParaRPr lang="en-US" sz="18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184785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+mn-lt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SS</a:t>
                      </a:r>
                      <a:endParaRPr lang="en-US" sz="18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8382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+mn-lt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DF</a:t>
                      </a:r>
                      <a:endParaRPr lang="en-US" sz="18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13843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+mn-lt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MS</a:t>
                      </a:r>
                      <a:endParaRPr lang="en-US" sz="18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2794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+mn-lt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F</a:t>
                      </a:r>
                      <a:endParaRPr lang="en-US" sz="18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4953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+mn-lt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p</a:t>
                      </a:r>
                      <a:endParaRPr lang="en-US" sz="18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04129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+mn-lt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Between Groups</a:t>
                      </a:r>
                      <a:endParaRPr lang="en-US" sz="18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84785" algn="dec"/>
                        </a:tabLst>
                      </a:pPr>
                      <a:r>
                        <a:rPr lang="en-US" sz="1800" dirty="0">
                          <a:effectLst/>
                          <a:latin typeface="+mn-lt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  149.00</a:t>
                      </a:r>
                      <a:endParaRPr lang="en-US" sz="18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32740" algn="dec"/>
                        </a:tabLst>
                      </a:pPr>
                      <a:r>
                        <a:rPr lang="en-US" sz="1800" dirty="0">
                          <a:effectLst/>
                          <a:latin typeface="+mn-lt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8</a:t>
                      </a:r>
                      <a:endParaRPr lang="en-US" sz="18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0510" algn="dec"/>
                        </a:tabLst>
                      </a:pPr>
                      <a:r>
                        <a:rPr lang="en-US" sz="1800" dirty="0">
                          <a:effectLst/>
                          <a:latin typeface="+mn-lt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18.62</a:t>
                      </a:r>
                      <a:endParaRPr lang="en-US" sz="18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+mn-lt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5.13</a:t>
                      </a:r>
                      <a:endParaRPr lang="en-US" sz="18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+mn-lt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.00</a:t>
                      </a:r>
                      <a:endParaRPr lang="en-US" sz="18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8580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+mn-lt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Within Groups</a:t>
                      </a:r>
                      <a:endParaRPr lang="en-US" sz="18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84785" algn="dec"/>
                        </a:tabLst>
                      </a:pPr>
                      <a:r>
                        <a:rPr lang="en-US" sz="1800" dirty="0">
                          <a:effectLst/>
                          <a:latin typeface="+mn-lt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6724.31</a:t>
                      </a:r>
                      <a:endParaRPr lang="en-US" sz="18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32740" algn="dec"/>
                        </a:tabLst>
                      </a:pPr>
                      <a:r>
                        <a:rPr lang="en-US" sz="1800" dirty="0">
                          <a:effectLst/>
                          <a:latin typeface="+mn-lt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1854</a:t>
                      </a:r>
                      <a:endParaRPr lang="en-US" sz="18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0510" algn="dec"/>
                        </a:tabLst>
                      </a:pPr>
                      <a:r>
                        <a:rPr lang="en-US" sz="1800" dirty="0">
                          <a:effectLst/>
                          <a:latin typeface="+mn-lt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  3.63</a:t>
                      </a:r>
                      <a:endParaRPr lang="en-US" sz="18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+mn-lt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en-US" sz="18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+mn-lt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en-US" sz="18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11" name="Oval 10">
            <a:extLst>
              <a:ext uri="{FF2B5EF4-FFF2-40B4-BE49-F238E27FC236}">
                <a16:creationId xmlns:a16="http://schemas.microsoft.com/office/drawing/2014/main" id="{CD099D30-E1C4-4A7F-AE50-58931B3E3026}"/>
              </a:ext>
            </a:extLst>
          </p:cNvPr>
          <p:cNvSpPr/>
          <p:nvPr/>
        </p:nvSpPr>
        <p:spPr>
          <a:xfrm>
            <a:off x="8415337" y="3962400"/>
            <a:ext cx="2209800" cy="538163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5137DE8-627F-4E21-964D-95ABC02A7188}"/>
              </a:ext>
            </a:extLst>
          </p:cNvPr>
          <p:cNvSpPr txBox="1"/>
          <p:nvPr/>
        </p:nvSpPr>
        <p:spPr>
          <a:xfrm>
            <a:off x="8763000" y="3429000"/>
            <a:ext cx="3095625" cy="12926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457200" indent="-457200">
              <a:buClr>
                <a:schemeClr val="accent2"/>
              </a:buClr>
              <a:buFontTx/>
              <a:buAutoNum type="alphaUcPeriod"/>
              <a:defRPr/>
            </a:pPr>
            <a:r>
              <a:rPr lang="en-US" sz="2000" dirty="0">
                <a:latin typeface="+mn-lt"/>
              </a:rPr>
              <a:t>Income</a:t>
            </a:r>
          </a:p>
          <a:p>
            <a:pPr marL="457200" indent="-457200">
              <a:buClr>
                <a:schemeClr val="accent2"/>
              </a:buClr>
              <a:buFontTx/>
              <a:buAutoNum type="alphaUcPeriod"/>
              <a:defRPr/>
            </a:pPr>
            <a:endParaRPr lang="en-US" sz="2000" dirty="0"/>
          </a:p>
          <a:p>
            <a:pPr marL="457200" indent="-457200">
              <a:buClr>
                <a:schemeClr val="accent2"/>
              </a:buClr>
              <a:buFontTx/>
              <a:buAutoNum type="alphaUcPeriod"/>
              <a:defRPr/>
            </a:pPr>
            <a:r>
              <a:rPr lang="en-US" sz="2000" dirty="0">
                <a:latin typeface="+mn-lt"/>
              </a:rPr>
              <a:t>Region</a:t>
            </a:r>
          </a:p>
          <a:p>
            <a:pPr marL="342900" indent="-342900">
              <a:buFont typeface="+mj-lt"/>
              <a:buAutoNum type="alphaUcPeriod"/>
              <a:defRPr/>
            </a:pPr>
            <a:endParaRPr lang="en-US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>
            <a:extLst>
              <a:ext uri="{FF2B5EF4-FFF2-40B4-BE49-F238E27FC236}">
                <a16:creationId xmlns:a16="http://schemas.microsoft.com/office/drawing/2014/main" id="{FA1DBFB3-5319-7746-EBFB-C3B574838ADF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1219200" y="637421"/>
            <a:ext cx="9372600" cy="1143000"/>
          </a:xfrm>
        </p:spPr>
        <p:txBody>
          <a:bodyPr/>
          <a:lstStyle/>
          <a:p>
            <a:pPr algn="l"/>
            <a:r>
              <a:rPr lang="en-US" altLang="en-US" sz="2800" dirty="0">
                <a:solidFill>
                  <a:schemeClr val="tx2"/>
                </a:solidFill>
                <a:ea typeface="ＭＳ Ｐゴシック" panose="020B0600070205080204" pitchFamily="34" charset="-128"/>
              </a:rPr>
              <a:t>A researcher wants to know if mean incomes vary across regions of the United States, accounting for differences in cost of living. The software output for the ANOVA is shown below.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30FDBADD-6DE1-4912-9E8F-3A05787C0D34}"/>
              </a:ext>
            </a:extLst>
          </p:cNvPr>
          <p:cNvSpPr/>
          <p:nvPr/>
        </p:nvSpPr>
        <p:spPr>
          <a:xfrm>
            <a:off x="1716881" y="2390021"/>
            <a:ext cx="7920037" cy="46196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en-US" altLang="en-US" sz="2400" b="1" dirty="0">
                <a:latin typeface="+mj-lt"/>
              </a:rPr>
              <a:t>What is the dependent variable?</a:t>
            </a:r>
            <a:endParaRPr lang="en-US" sz="2400" b="1" dirty="0">
              <a:latin typeface="+mj-lt"/>
            </a:endParaRP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C55A25A1-9C07-4E47-84ED-5F132749F19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1416732"/>
              </p:ext>
            </p:extLst>
          </p:nvPr>
        </p:nvGraphicFramePr>
        <p:xfrm>
          <a:off x="1409702" y="3352800"/>
          <a:ext cx="6553201" cy="2057972"/>
        </p:xfrm>
        <a:graphic>
          <a:graphicData uri="http://schemas.openxmlformats.org/drawingml/2006/table">
            <a:tbl>
              <a:tblPr firstRow="1" firstCol="1" bandRow="1"/>
              <a:tblGrid>
                <a:gridCol w="185817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1362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382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0668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716788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+mn-lt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Source of Variation</a:t>
                      </a:r>
                      <a:endParaRPr lang="en-US" sz="18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184785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+mn-lt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SS</a:t>
                      </a:r>
                      <a:endParaRPr lang="en-US" sz="18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8382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+mn-lt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DF</a:t>
                      </a:r>
                      <a:endParaRPr lang="en-US" sz="18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13843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+mn-lt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MS</a:t>
                      </a:r>
                      <a:endParaRPr lang="en-US" sz="18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2794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+mn-lt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F</a:t>
                      </a:r>
                      <a:endParaRPr lang="en-US" sz="18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4953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+mn-lt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p</a:t>
                      </a:r>
                      <a:endParaRPr lang="en-US" sz="18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1736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+mn-lt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Between Groups</a:t>
                      </a:r>
                      <a:endParaRPr lang="en-US" sz="18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84785" algn="dec"/>
                        </a:tabLst>
                      </a:pPr>
                      <a:r>
                        <a:rPr lang="en-US" sz="1800" dirty="0">
                          <a:effectLst/>
                          <a:latin typeface="+mn-lt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  149.00</a:t>
                      </a:r>
                      <a:endParaRPr lang="en-US" sz="18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32740" algn="dec"/>
                        </a:tabLst>
                      </a:pPr>
                      <a:r>
                        <a:rPr lang="en-US" sz="1800" dirty="0">
                          <a:effectLst/>
                          <a:latin typeface="+mn-lt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8</a:t>
                      </a:r>
                      <a:endParaRPr lang="en-US" sz="18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0510" algn="dec"/>
                        </a:tabLst>
                      </a:pPr>
                      <a:r>
                        <a:rPr lang="en-US" sz="1800" dirty="0">
                          <a:effectLst/>
                          <a:latin typeface="+mn-lt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18.62</a:t>
                      </a:r>
                      <a:endParaRPr lang="en-US" sz="18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+mn-lt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5.13</a:t>
                      </a:r>
                      <a:endParaRPr lang="en-US" sz="18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+mn-lt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.00</a:t>
                      </a:r>
                      <a:endParaRPr lang="en-US" sz="18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23824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+mn-lt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Within Groups</a:t>
                      </a:r>
                      <a:endParaRPr lang="en-US" sz="18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84785" algn="dec"/>
                        </a:tabLst>
                      </a:pPr>
                      <a:r>
                        <a:rPr lang="en-US" sz="1800" dirty="0">
                          <a:effectLst/>
                          <a:latin typeface="+mn-lt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6724.31</a:t>
                      </a:r>
                      <a:endParaRPr lang="en-US" sz="18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32740" algn="dec"/>
                        </a:tabLst>
                      </a:pPr>
                      <a:r>
                        <a:rPr lang="en-US" sz="1800" dirty="0">
                          <a:effectLst/>
                          <a:latin typeface="+mn-lt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1854</a:t>
                      </a:r>
                      <a:endParaRPr lang="en-US" sz="18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0510" algn="dec"/>
                        </a:tabLst>
                      </a:pPr>
                      <a:r>
                        <a:rPr lang="en-US" sz="1800" dirty="0">
                          <a:effectLst/>
                          <a:latin typeface="+mn-lt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  3.63</a:t>
                      </a:r>
                      <a:endParaRPr lang="en-US" sz="18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+mn-lt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en-US" sz="18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+mn-lt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en-US" sz="18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11" name="Oval 10">
            <a:extLst>
              <a:ext uri="{FF2B5EF4-FFF2-40B4-BE49-F238E27FC236}">
                <a16:creationId xmlns:a16="http://schemas.microsoft.com/office/drawing/2014/main" id="{E9D43188-F84E-4930-AEE5-87662B178302}"/>
              </a:ext>
            </a:extLst>
          </p:cNvPr>
          <p:cNvSpPr/>
          <p:nvPr/>
        </p:nvSpPr>
        <p:spPr>
          <a:xfrm>
            <a:off x="8572498" y="3352800"/>
            <a:ext cx="2209800" cy="538163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052FCF1-94B5-419D-9506-99690B3556C4}"/>
              </a:ext>
            </a:extLst>
          </p:cNvPr>
          <p:cNvSpPr txBox="1"/>
          <p:nvPr/>
        </p:nvSpPr>
        <p:spPr>
          <a:xfrm>
            <a:off x="8815387" y="3429000"/>
            <a:ext cx="3095625" cy="16004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457200" indent="-457200">
              <a:buClr>
                <a:schemeClr val="accent2"/>
              </a:buClr>
              <a:buFontTx/>
              <a:buAutoNum type="alphaUcPeriod"/>
              <a:defRPr/>
            </a:pPr>
            <a:r>
              <a:rPr lang="en-US" sz="2000" dirty="0">
                <a:latin typeface="+mn-lt"/>
              </a:rPr>
              <a:t>Income</a:t>
            </a:r>
          </a:p>
          <a:p>
            <a:pPr marL="457200" indent="-457200">
              <a:buClr>
                <a:schemeClr val="accent2"/>
              </a:buClr>
              <a:buFontTx/>
              <a:buAutoNum type="alphaUcPeriod"/>
              <a:defRPr/>
            </a:pPr>
            <a:endParaRPr lang="en-US" sz="2000" dirty="0"/>
          </a:p>
          <a:p>
            <a:pPr marL="457200" indent="-457200">
              <a:buClr>
                <a:schemeClr val="accent2"/>
              </a:buClr>
              <a:buFontTx/>
              <a:buAutoNum type="alphaUcPeriod"/>
              <a:defRPr/>
            </a:pPr>
            <a:r>
              <a:rPr lang="en-US" sz="2000" dirty="0">
                <a:latin typeface="+mn-lt"/>
              </a:rPr>
              <a:t>Region</a:t>
            </a:r>
          </a:p>
          <a:p>
            <a:pPr marL="342900" indent="-342900">
              <a:buClr>
                <a:schemeClr val="accent2"/>
              </a:buClr>
              <a:buFont typeface="+mj-lt"/>
              <a:buAutoNum type="alphaUcPeriod"/>
              <a:defRPr/>
            </a:pPr>
            <a:endParaRPr lang="en-US" sz="2000" dirty="0">
              <a:latin typeface="+mn-lt"/>
            </a:endParaRPr>
          </a:p>
          <a:p>
            <a:pPr marL="342900" indent="-342900">
              <a:buFont typeface="+mj-lt"/>
              <a:buAutoNum type="alphaUcPeriod"/>
              <a:defRPr/>
            </a:pPr>
            <a:endParaRPr lang="en-US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>
            <a:extLst>
              <a:ext uri="{FF2B5EF4-FFF2-40B4-BE49-F238E27FC236}">
                <a16:creationId xmlns:a16="http://schemas.microsoft.com/office/drawing/2014/main" id="{EB8D6002-AAB1-EC53-939B-CE0ADD750FCE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228600" y="572643"/>
            <a:ext cx="10287000" cy="1143000"/>
          </a:xfrm>
        </p:spPr>
        <p:txBody>
          <a:bodyPr/>
          <a:lstStyle/>
          <a:p>
            <a:pPr algn="l"/>
            <a:r>
              <a:rPr lang="en-US" altLang="en-US" sz="2800" dirty="0">
                <a:solidFill>
                  <a:schemeClr val="tx2"/>
                </a:solidFill>
                <a:ea typeface="ＭＳ Ｐゴシック" panose="020B0600070205080204" pitchFamily="34" charset="-128"/>
              </a:rPr>
              <a:t>A researcher wants to know if mean incomes vary across regions of the United States, accounting for differences in cost of living. The software output for the ANOVA is shown below.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35DCFECC-7FB3-4B40-A0B8-221C2DFD5904}"/>
              </a:ext>
            </a:extLst>
          </p:cNvPr>
          <p:cNvSpPr/>
          <p:nvPr/>
        </p:nvSpPr>
        <p:spPr>
          <a:xfrm>
            <a:off x="1754981" y="2209799"/>
            <a:ext cx="7920037" cy="46196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en-US" altLang="en-US" sz="2400" b="1" dirty="0">
                <a:latin typeface="+mj-lt"/>
              </a:rPr>
              <a:t>What is the null hypothesis?</a:t>
            </a:r>
            <a:endParaRPr lang="en-US" sz="2400" b="1" dirty="0">
              <a:latin typeface="+mj-lt"/>
            </a:endParaRP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E940DA9F-0A4B-4D65-8980-272FDC53C87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23235945"/>
              </p:ext>
            </p:extLst>
          </p:nvPr>
        </p:nvGraphicFramePr>
        <p:xfrm>
          <a:off x="533400" y="2937255"/>
          <a:ext cx="6553201" cy="2244345"/>
        </p:xfrm>
        <a:graphic>
          <a:graphicData uri="http://schemas.openxmlformats.org/drawingml/2006/table">
            <a:tbl>
              <a:tblPr firstRow="1" firstCol="1" bandRow="1"/>
              <a:tblGrid>
                <a:gridCol w="185817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1362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382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0668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81912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+mn-lt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Source of Variation</a:t>
                      </a:r>
                      <a:endParaRPr lang="en-US" sz="18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184785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+mn-lt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SS</a:t>
                      </a:r>
                      <a:endParaRPr lang="en-US" sz="18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8382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+mn-lt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DF</a:t>
                      </a:r>
                      <a:endParaRPr lang="en-US" sz="18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13843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+mn-lt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MS</a:t>
                      </a:r>
                      <a:endParaRPr lang="en-US" sz="18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2794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+mn-lt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F</a:t>
                      </a:r>
                      <a:endParaRPr lang="en-US" sz="18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4953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+mn-lt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p</a:t>
                      </a:r>
                      <a:endParaRPr lang="en-US" sz="18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87064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+mn-lt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Between Groups</a:t>
                      </a:r>
                      <a:endParaRPr lang="en-US" sz="18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84785" algn="dec"/>
                        </a:tabLst>
                      </a:pPr>
                      <a:r>
                        <a:rPr lang="en-US" sz="1800" dirty="0">
                          <a:effectLst/>
                          <a:latin typeface="+mn-lt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  149.00</a:t>
                      </a:r>
                      <a:endParaRPr lang="en-US" sz="18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32740" algn="dec"/>
                        </a:tabLst>
                      </a:pPr>
                      <a:r>
                        <a:rPr lang="en-US" sz="1800" dirty="0">
                          <a:effectLst/>
                          <a:latin typeface="+mn-lt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8</a:t>
                      </a:r>
                      <a:endParaRPr lang="en-US" sz="18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0510" algn="dec"/>
                        </a:tabLst>
                      </a:pPr>
                      <a:r>
                        <a:rPr lang="en-US" sz="1800" dirty="0">
                          <a:effectLst/>
                          <a:latin typeface="+mn-lt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18.62</a:t>
                      </a:r>
                      <a:endParaRPr lang="en-US" sz="18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+mn-lt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5.13</a:t>
                      </a:r>
                      <a:endParaRPr lang="en-US" sz="18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+mn-lt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.00</a:t>
                      </a:r>
                      <a:endParaRPr lang="en-US" sz="18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38161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+mn-lt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Within Groups</a:t>
                      </a:r>
                      <a:endParaRPr lang="en-US" sz="18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84785" algn="dec"/>
                        </a:tabLst>
                      </a:pPr>
                      <a:r>
                        <a:rPr lang="en-US" sz="1800" dirty="0">
                          <a:effectLst/>
                          <a:latin typeface="+mn-lt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6724.31</a:t>
                      </a:r>
                      <a:endParaRPr lang="en-US" sz="18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32740" algn="dec"/>
                        </a:tabLst>
                      </a:pPr>
                      <a:r>
                        <a:rPr lang="en-US" sz="1800" dirty="0">
                          <a:effectLst/>
                          <a:latin typeface="+mn-lt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1854</a:t>
                      </a:r>
                      <a:endParaRPr lang="en-US" sz="18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0510" algn="dec"/>
                        </a:tabLst>
                      </a:pPr>
                      <a:r>
                        <a:rPr lang="en-US" sz="1800" dirty="0">
                          <a:effectLst/>
                          <a:latin typeface="+mn-lt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  3.63</a:t>
                      </a:r>
                      <a:endParaRPr lang="en-US" sz="18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+mn-lt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en-US" sz="18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+mn-lt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en-US" sz="18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11" name="Oval 10">
            <a:extLst>
              <a:ext uri="{FF2B5EF4-FFF2-40B4-BE49-F238E27FC236}">
                <a16:creationId xmlns:a16="http://schemas.microsoft.com/office/drawing/2014/main" id="{EDB37EF9-EB71-43C5-B3B3-C0973307A501}"/>
              </a:ext>
            </a:extLst>
          </p:cNvPr>
          <p:cNvSpPr/>
          <p:nvPr/>
        </p:nvSpPr>
        <p:spPr>
          <a:xfrm>
            <a:off x="7391400" y="2286000"/>
            <a:ext cx="4405924" cy="1371600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52420C2-C7F8-4196-955A-643A09C65C83}"/>
              </a:ext>
            </a:extLst>
          </p:cNvPr>
          <p:cNvSpPr txBox="1"/>
          <p:nvPr/>
        </p:nvSpPr>
        <p:spPr>
          <a:xfrm>
            <a:off x="8162310" y="2440693"/>
            <a:ext cx="3635014" cy="36625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Clr>
                <a:schemeClr val="accent2"/>
              </a:buClr>
              <a:buFont typeface="+mj-lt"/>
              <a:buAutoNum type="alphaUcPeriod"/>
              <a:defRPr/>
            </a:pPr>
            <a:r>
              <a:rPr lang="en-US" dirty="0">
                <a:latin typeface="+mn-lt"/>
              </a:rPr>
              <a:t>There is no difference between regions in the population in mean income.</a:t>
            </a:r>
          </a:p>
          <a:p>
            <a:pPr marL="342900" indent="-342900">
              <a:buClr>
                <a:schemeClr val="accent2"/>
              </a:buClr>
              <a:buFont typeface="+mj-lt"/>
              <a:buAutoNum type="alphaUcPeriod"/>
              <a:defRPr/>
            </a:pPr>
            <a:endParaRPr lang="en-US" dirty="0">
              <a:latin typeface="+mn-lt"/>
            </a:endParaRPr>
          </a:p>
          <a:p>
            <a:pPr marL="342900" indent="-342900">
              <a:buClr>
                <a:schemeClr val="accent2"/>
              </a:buClr>
              <a:buFont typeface="+mj-lt"/>
              <a:buAutoNum type="alphaUcPeriod"/>
              <a:defRPr/>
            </a:pPr>
            <a:r>
              <a:rPr lang="en-US" dirty="0">
                <a:latin typeface="+mn-lt"/>
              </a:rPr>
              <a:t>Region has no effect on mean income in the population.</a:t>
            </a:r>
          </a:p>
          <a:p>
            <a:pPr marL="342900" indent="-342900">
              <a:buClr>
                <a:schemeClr val="accent2"/>
              </a:buClr>
              <a:buFont typeface="+mj-lt"/>
              <a:buAutoNum type="alphaUcPeriod"/>
              <a:defRPr/>
            </a:pPr>
            <a:endParaRPr lang="en-US" dirty="0">
              <a:latin typeface="+mn-lt"/>
            </a:endParaRPr>
          </a:p>
          <a:p>
            <a:pPr marL="342900" indent="-342900">
              <a:buClr>
                <a:schemeClr val="accent2"/>
              </a:buClr>
              <a:buFont typeface="+mj-lt"/>
              <a:buAutoNum type="alphaUcPeriod"/>
              <a:defRPr/>
            </a:pPr>
            <a:r>
              <a:rPr lang="en-US" dirty="0">
                <a:latin typeface="+mn-lt"/>
              </a:rPr>
              <a:t>There are no sample differences across regions in mean income.</a:t>
            </a:r>
          </a:p>
          <a:p>
            <a:pPr marL="342900" indent="-342900">
              <a:buFont typeface="+mj-lt"/>
              <a:buAutoNum type="alphaUcPeriod"/>
              <a:defRPr/>
            </a:pPr>
            <a:endParaRPr lang="en-US" sz="1600" dirty="0">
              <a:latin typeface="+mn-lt"/>
            </a:endParaRP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98D5F137-0B9D-43F8-B316-EB9803B2DE62}"/>
              </a:ext>
            </a:extLst>
          </p:cNvPr>
          <p:cNvSpPr/>
          <p:nvPr/>
        </p:nvSpPr>
        <p:spPr>
          <a:xfrm>
            <a:off x="7391400" y="3737417"/>
            <a:ext cx="4405924" cy="1143000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>
            <a:extLst>
              <a:ext uri="{FF2B5EF4-FFF2-40B4-BE49-F238E27FC236}">
                <a16:creationId xmlns:a16="http://schemas.microsoft.com/office/drawing/2014/main" id="{0B7FAD17-94B3-11A7-3CD7-38E0CAD63381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242861" y="496661"/>
            <a:ext cx="10439400" cy="1143000"/>
          </a:xfrm>
        </p:spPr>
        <p:txBody>
          <a:bodyPr/>
          <a:lstStyle/>
          <a:p>
            <a:pPr algn="l"/>
            <a:r>
              <a:rPr lang="en-US" altLang="en-US" sz="2800" dirty="0">
                <a:solidFill>
                  <a:schemeClr val="tx2"/>
                </a:solidFill>
                <a:ea typeface="ＭＳ Ｐゴシック" panose="020B0600070205080204" pitchFamily="34" charset="-128"/>
              </a:rPr>
              <a:t>A researcher wants to know if mean incomes vary across regions of the United States, accounting for differences in cost of living. The software output for the ANOVA is shown below.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4B93F125-09EC-4BBA-9C36-D929582D2548}"/>
              </a:ext>
            </a:extLst>
          </p:cNvPr>
          <p:cNvSpPr/>
          <p:nvPr/>
        </p:nvSpPr>
        <p:spPr>
          <a:xfrm>
            <a:off x="914400" y="2118752"/>
            <a:ext cx="7920037" cy="46196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en-US" altLang="en-US" sz="2400" b="1" dirty="0">
                <a:latin typeface="+mj-lt"/>
              </a:rPr>
              <a:t>What is the alternative hypothesis?</a:t>
            </a:r>
            <a:endParaRPr lang="en-US" sz="2400" b="1" dirty="0">
              <a:latin typeface="+mj-lt"/>
            </a:endParaRP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17251AB8-A490-4CF2-88C8-FCA20A143FA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57099553"/>
              </p:ext>
            </p:extLst>
          </p:nvPr>
        </p:nvGraphicFramePr>
        <p:xfrm>
          <a:off x="304801" y="2971800"/>
          <a:ext cx="6480175" cy="2068163"/>
        </p:xfrm>
        <a:graphic>
          <a:graphicData uri="http://schemas.openxmlformats.org/drawingml/2006/table">
            <a:tbl>
              <a:tblPr firstRow="1" firstCol="1" bandRow="1"/>
              <a:tblGrid>
                <a:gridCol w="183747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0121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0421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2885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5350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05491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79738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+mn-lt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Source of Variation</a:t>
                      </a:r>
                      <a:endParaRPr lang="en-US" sz="18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184785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+mn-lt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SS</a:t>
                      </a:r>
                      <a:endParaRPr lang="en-US" sz="18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8382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+mn-lt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DF</a:t>
                      </a:r>
                      <a:endParaRPr lang="en-US" sz="18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13843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+mn-lt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MS</a:t>
                      </a:r>
                      <a:endParaRPr lang="en-US" sz="18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2794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+mn-lt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F</a:t>
                      </a:r>
                      <a:endParaRPr lang="en-US" sz="18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4953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+mn-lt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p</a:t>
                      </a:r>
                      <a:endParaRPr lang="en-US" sz="18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66175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+mn-lt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Between Groups</a:t>
                      </a:r>
                      <a:endParaRPr lang="en-US" sz="18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84785" algn="dec"/>
                        </a:tabLst>
                      </a:pPr>
                      <a:r>
                        <a:rPr lang="en-US" sz="1800" dirty="0">
                          <a:effectLst/>
                          <a:latin typeface="+mn-lt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  149.00</a:t>
                      </a:r>
                      <a:endParaRPr lang="en-US" sz="18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32740" algn="dec"/>
                        </a:tabLst>
                      </a:pPr>
                      <a:r>
                        <a:rPr lang="en-US" sz="1800" dirty="0">
                          <a:effectLst/>
                          <a:latin typeface="+mn-lt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8</a:t>
                      </a:r>
                      <a:endParaRPr lang="en-US" sz="18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0510" algn="dec"/>
                        </a:tabLst>
                      </a:pPr>
                      <a:r>
                        <a:rPr lang="en-US" sz="1800" dirty="0">
                          <a:effectLst/>
                          <a:latin typeface="+mn-lt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18.62</a:t>
                      </a:r>
                      <a:endParaRPr lang="en-US" sz="18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+mn-lt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5.13</a:t>
                      </a:r>
                      <a:endParaRPr lang="en-US" sz="18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+mn-lt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.00</a:t>
                      </a:r>
                      <a:endParaRPr lang="en-US" sz="18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04608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+mn-lt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Within Groups</a:t>
                      </a:r>
                      <a:endParaRPr lang="en-US" sz="18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84785" algn="dec"/>
                        </a:tabLst>
                      </a:pPr>
                      <a:r>
                        <a:rPr lang="en-US" sz="1800" dirty="0">
                          <a:effectLst/>
                          <a:latin typeface="+mn-lt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6724.31</a:t>
                      </a:r>
                      <a:endParaRPr lang="en-US" sz="18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32740" algn="dec"/>
                        </a:tabLst>
                      </a:pPr>
                      <a:r>
                        <a:rPr lang="en-US" sz="1800" dirty="0">
                          <a:effectLst/>
                          <a:latin typeface="+mn-lt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1854</a:t>
                      </a:r>
                      <a:endParaRPr lang="en-US" sz="18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0510" algn="dec"/>
                        </a:tabLst>
                      </a:pPr>
                      <a:r>
                        <a:rPr lang="en-US" sz="1800" dirty="0">
                          <a:effectLst/>
                          <a:latin typeface="+mn-lt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  3.63</a:t>
                      </a:r>
                      <a:endParaRPr lang="en-US" sz="18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+mn-lt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en-US" sz="18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+mn-lt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en-US" sz="18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11" name="Oval 10">
            <a:extLst>
              <a:ext uri="{FF2B5EF4-FFF2-40B4-BE49-F238E27FC236}">
                <a16:creationId xmlns:a16="http://schemas.microsoft.com/office/drawing/2014/main" id="{821AB121-CE89-4BD8-991E-EF4152951C84}"/>
              </a:ext>
            </a:extLst>
          </p:cNvPr>
          <p:cNvSpPr/>
          <p:nvPr/>
        </p:nvSpPr>
        <p:spPr>
          <a:xfrm>
            <a:off x="6705600" y="1745579"/>
            <a:ext cx="5361015" cy="1050472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DE6A9B6-3E38-43B3-8FFB-49764A245BB5}"/>
              </a:ext>
            </a:extLst>
          </p:cNvPr>
          <p:cNvSpPr txBox="1"/>
          <p:nvPr/>
        </p:nvSpPr>
        <p:spPr>
          <a:xfrm>
            <a:off x="7086601" y="2012157"/>
            <a:ext cx="4830792" cy="447814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spcBef>
                <a:spcPts val="600"/>
              </a:spcBef>
              <a:buClr>
                <a:schemeClr val="accent2"/>
              </a:buClr>
              <a:buFont typeface="+mj-lt"/>
              <a:buAutoNum type="alphaUcPeriod"/>
              <a:defRPr/>
            </a:pPr>
            <a:r>
              <a:rPr lang="en-US" dirty="0">
                <a:latin typeface="+mn-lt"/>
              </a:rPr>
              <a:t>The mean incomes across regions’ populations are not all the same.</a:t>
            </a:r>
          </a:p>
          <a:p>
            <a:pPr marL="342900" indent="-342900">
              <a:spcBef>
                <a:spcPts val="600"/>
              </a:spcBef>
              <a:buClr>
                <a:schemeClr val="accent2"/>
              </a:buClr>
              <a:buFont typeface="+mj-lt"/>
              <a:buAutoNum type="alphaUcPeriod"/>
              <a:defRPr/>
            </a:pPr>
            <a:endParaRPr lang="en-US" dirty="0">
              <a:latin typeface="+mn-lt"/>
            </a:endParaRPr>
          </a:p>
          <a:p>
            <a:pPr marL="342900" indent="-342900">
              <a:spcBef>
                <a:spcPts val="1200"/>
              </a:spcBef>
              <a:buClr>
                <a:schemeClr val="accent2"/>
              </a:buClr>
              <a:buFont typeface="+mj-lt"/>
              <a:buAutoNum type="alphaUcPeriod"/>
              <a:defRPr/>
            </a:pPr>
            <a:r>
              <a:rPr lang="en-US" dirty="0">
                <a:latin typeface="+mn-lt"/>
              </a:rPr>
              <a:t>At least one region’s population has a different mean income than the rest of the regions’ populations.</a:t>
            </a:r>
          </a:p>
          <a:p>
            <a:pPr marL="342900" indent="-342900">
              <a:spcBef>
                <a:spcPts val="600"/>
              </a:spcBef>
              <a:buClr>
                <a:schemeClr val="accent2"/>
              </a:buClr>
              <a:buFont typeface="+mj-lt"/>
              <a:buAutoNum type="alphaUcPeriod"/>
              <a:defRPr/>
            </a:pPr>
            <a:endParaRPr lang="en-US" dirty="0">
              <a:latin typeface="+mn-lt"/>
            </a:endParaRPr>
          </a:p>
          <a:p>
            <a:pPr marL="342900" indent="-342900">
              <a:spcBef>
                <a:spcPts val="600"/>
              </a:spcBef>
              <a:buClr>
                <a:schemeClr val="accent2"/>
              </a:buClr>
              <a:buFont typeface="+mj-lt"/>
              <a:buAutoNum type="alphaUcPeriod"/>
              <a:defRPr/>
            </a:pPr>
            <a:r>
              <a:rPr lang="en-US" dirty="0">
                <a:latin typeface="+mn-lt"/>
              </a:rPr>
              <a:t>All regions have different mean incomes in the population from each other.</a:t>
            </a:r>
          </a:p>
          <a:p>
            <a:pPr marL="342900" indent="-342900">
              <a:spcBef>
                <a:spcPts val="600"/>
              </a:spcBef>
              <a:buClr>
                <a:schemeClr val="accent2"/>
              </a:buClr>
              <a:buFont typeface="+mj-lt"/>
              <a:buAutoNum type="alphaUcPeriod"/>
              <a:defRPr/>
            </a:pPr>
            <a:endParaRPr lang="en-US" dirty="0">
              <a:latin typeface="+mn-lt"/>
            </a:endParaRPr>
          </a:p>
          <a:p>
            <a:pPr marL="342900" indent="-342900">
              <a:spcBef>
                <a:spcPts val="600"/>
              </a:spcBef>
              <a:buClr>
                <a:schemeClr val="accent2"/>
              </a:buClr>
              <a:buFont typeface="+mj-lt"/>
              <a:buAutoNum type="alphaUcPeriod"/>
              <a:defRPr/>
            </a:pPr>
            <a:r>
              <a:rPr lang="en-US" dirty="0">
                <a:latin typeface="+mn-lt"/>
              </a:rPr>
              <a:t>There are sample differences across regions in mean income.</a:t>
            </a:r>
          </a:p>
          <a:p>
            <a:pPr marL="342900" indent="-342900">
              <a:buFont typeface="+mj-lt"/>
              <a:buAutoNum type="alphaUcPeriod"/>
              <a:defRPr/>
            </a:pPr>
            <a:endParaRPr lang="en-US" sz="1600" dirty="0">
              <a:latin typeface="+mn-lt"/>
            </a:endParaRP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E777898F-C6EE-48F0-B1E5-A71B50F04B1F}"/>
              </a:ext>
            </a:extLst>
          </p:cNvPr>
          <p:cNvSpPr/>
          <p:nvPr/>
        </p:nvSpPr>
        <p:spPr>
          <a:xfrm>
            <a:off x="6705600" y="2854995"/>
            <a:ext cx="5361015" cy="1334785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7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PVERSION" val="2008"/>
  <p:tag name="POWERPOINTVERSION" val="12.0"/>
  <p:tag name="PPVERSION" val="12.0"/>
  <p:tag name="DELIMITERS" val="3.1"/>
  <p:tag name="SHOWBARVISIBLE" val="True"/>
  <p:tag name="EXPANDSHOWBAR" val="True"/>
  <p:tag name="USESECONDARYMONITOR" val="True"/>
  <p:tag name="SAVECSVWITHSESSION" val="True"/>
  <p:tag name="CSVFORMAT" val="0"/>
  <p:tag name="BULLETTYPE" val="3"/>
  <p:tag name="ANSWERNOWSTYLE" val="-1"/>
  <p:tag name="ANSWERNOWTEXT" val="Answer Now"/>
  <p:tag name="COUNTDOWNSTYLE" val="-1"/>
  <p:tag name="RESPCOUNTERSTYLE" val="-1"/>
  <p:tag name="RESPCOUNTERFORMAT" val="0"/>
  <p:tag name="RESPTABLESTYLE" val="-1"/>
  <p:tag name="COUNTDOWNSECONDS" val="10"/>
  <p:tag name="INPUTSOURCE" val="1"/>
  <p:tag name="NUMRESPONSES" val="1"/>
  <p:tag name="ALLOWDUPLICATES" val="False"/>
  <p:tag name="BACKUPSESSIONS" val="True"/>
  <p:tag name="BACKUPMAINTENANCE" val="7"/>
  <p:tag name="CHARTVALUEFORMAT" val="0%"/>
  <p:tag name="AUTOADVANCE" val="False"/>
  <p:tag name="REVIEWONLY" val="False"/>
  <p:tag name="ROTATIONINTERVAL" val="2"/>
  <p:tag name="AUTOUPDATEALIASES" val="True"/>
  <p:tag name="STDCHART" val="1"/>
  <p:tag name="RACEENDPOINTS" val="100"/>
  <p:tag name="RACERSMAXDISPLAYED" val="5"/>
  <p:tag name="RACEANIMATIONSPEED" val="3"/>
  <p:tag name="SKIPREMAININGRACESLIDES" val="True"/>
  <p:tag name="PARTICIPANTSINLEADERBOARD" val="5"/>
  <p:tag name="TEAMSINLEADERBOARD" val="5"/>
  <p:tag name="MAXRESPONDERS" val="5"/>
  <p:tag name="BUBBLENAMEVISIBLE" val="True"/>
  <p:tag name="BUBBLESIZEVISIBLE" val="True"/>
  <p:tag name="BUBBLEVALUEFORMAT" val="0.0"/>
  <p:tag name="BUBBLEGROUPING" val="3"/>
  <p:tag name="DEFAULTNUMTEAMS" val="5"/>
  <p:tag name="CUSTOMGRIDBACKCOLOR" val="-2830136"/>
  <p:tag name="CUSTOMCELLFORECOLOR" val="-16777216"/>
  <p:tag name="CUSTOMCELLBACKCOLOR1" val="-657956"/>
  <p:tag name="CUSTOMCELLBACKCOLOR2" val="-13395457"/>
  <p:tag name="CUSTOMCELLBACKCOLOR3" val="-268652"/>
  <p:tag name="CUSTOMCELLBACKCOLOR4" val="-8355712"/>
  <p:tag name="USESCHEMECOLORS" val="True"/>
  <p:tag name="DISPLAYNAME" val="True"/>
  <p:tag name="DISPLAYDEVICENUMBER" val="True"/>
  <p:tag name="DISPLAYDEVICEID" val="True"/>
  <p:tag name="GRIDOPACITY" val="90"/>
  <p:tag name="GRIDROTATIONINTERVAL" val="2"/>
  <p:tag name="AUTOSIZEGRID" val="True"/>
  <p:tag name="GRIDSIZE" val="{Width=800, Height=600}"/>
  <p:tag name="GRIDPOSITION" val="1"/>
  <p:tag name="POLLINGCYCLE" val="2"/>
  <p:tag name="CHARTCOLORS" val="0"/>
  <p:tag name="CHARTLABELS" val="1"/>
  <p:tag name="RESETCHARTS" val="True"/>
  <p:tag name="INCLUDENONRESPONDERS" val="False"/>
  <p:tag name="MULTIRESPDIVISOR" val="1"/>
  <p:tag name="PARTLISTDEFAULT" val="1"/>
  <p:tag name="INCLUDEPPT" val="True"/>
  <p:tag name="ALLOWUSERFEEDBACK" val="True"/>
  <p:tag name="CORRECTPOINTVALUE" val="1"/>
  <p:tag name="INCORRECTPOINTVALUE" val="0"/>
  <p:tag name="REALTIMEBACKUP" val="False"/>
  <p:tag name="REALTIMEBACKUPPATH" val="(None)"/>
  <p:tag name="ZEROBASED" val="False"/>
  <p:tag name="AUTOADJUSTPARTRANGE" val="True"/>
  <p:tag name="CHARTSCALE" val="True"/>
  <p:tag name="ADVANCEDSETTINGSVIEW" val="False"/>
  <p:tag name="FIBDISPLAYRESULTS" val="True"/>
  <p:tag name="FIBNUMRESULTS" val="5"/>
  <p:tag name="FIBINCLUDEOTHER" val="True"/>
  <p:tag name="FIBDISPLAYKEYWORDS" val="True"/>
  <p:tag name="PRRESPONSE1" val="10"/>
  <p:tag name="PRRESPONSE2" val="9"/>
  <p:tag name="PRRESPONSE3" val="8"/>
  <p:tag name="PRRESPONSE4" val="7"/>
  <p:tag name="PRRESPONSE5" val="6"/>
  <p:tag name="PRRESPONSE6" val="5"/>
  <p:tag name="PRRESPONSE7" val="4"/>
  <p:tag name="PRRESPONSE8" val="3"/>
  <p:tag name="PRRESPONSE9" val="2"/>
  <p:tag name="PRRESPONSE10" val="1"/>
  <p:tag name="SHOWFLASHWARNING" val="True"/>
  <p:tag name="ALWAYSOPENPOLL" val="False"/>
  <p:tag name="LUIDIAENABLED" val="False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 Boardroom">
  <a:themeElements>
    <a:clrScheme name="Blue">
      <a:dk1>
        <a:sysClr val="windowText" lastClr="000000"/>
      </a:dk1>
      <a:lt1>
        <a:sysClr val="window" lastClr="FFFFFF"/>
      </a:lt1>
      <a:dk2>
        <a:srgbClr val="17406D"/>
      </a:dk2>
      <a:lt2>
        <a:srgbClr val="DBEF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Ion Boardroom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 Boardroom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B8502691-933B-45FE-8764-BA278511EF27}"/>
    </a:ext>
  </a:extLst>
</a:theme>
</file>

<file path=ppt/theme/theme2.xml><?xml version="1.0" encoding="utf-8"?>
<a:theme xmlns:a="http://schemas.openxmlformats.org/drawingml/2006/main" name="Ion Boardroom">
  <a:themeElements>
    <a:clrScheme name="Blue">
      <a:dk1>
        <a:sysClr val="windowText" lastClr="000000"/>
      </a:dk1>
      <a:lt1>
        <a:sysClr val="window" lastClr="FFFFFF"/>
      </a:lt1>
      <a:dk2>
        <a:srgbClr val="17406D"/>
      </a:dk2>
      <a:lt2>
        <a:srgbClr val="DBEF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Ion Boardroom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 Boardroom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B8502691-933B-45FE-8764-BA278511EF27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1159</TotalTime>
  <Words>914</Words>
  <Application>Microsoft Office PowerPoint</Application>
  <PresentationFormat>Widescreen</PresentationFormat>
  <Paragraphs>266</Paragraphs>
  <Slides>14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14</vt:i4>
      </vt:variant>
    </vt:vector>
  </HeadingPairs>
  <TitlesOfParts>
    <vt:vector size="21" baseType="lpstr">
      <vt:lpstr>ＭＳ Ｐゴシック</vt:lpstr>
      <vt:lpstr>Arial</vt:lpstr>
      <vt:lpstr>Calibri</vt:lpstr>
      <vt:lpstr>Century Gothic</vt:lpstr>
      <vt:lpstr>Wingdings 3</vt:lpstr>
      <vt:lpstr>Ion Boardroom</vt:lpstr>
      <vt:lpstr>Ion Boardroom</vt:lpstr>
      <vt:lpstr>Statistics for Social Understanding, Second Edition</vt:lpstr>
      <vt:lpstr>Chapter 11</vt:lpstr>
      <vt:lpstr>A random sample of nine voters rated their feelings about a border wall between Mexico and the United States (0 = strongly against to 100 = strongly favor). </vt:lpstr>
      <vt:lpstr>Eighteen voters rated their state’s Republican incumbent governor on a feeling thermometer  (0 = very cold to 100 = very warm). </vt:lpstr>
      <vt:lpstr>Eighteen voters rated their state’s Republican incumbent governor on a feeling thermometer  (0 = very cold to 100 = very warm). </vt:lpstr>
      <vt:lpstr>A researcher wants to know if mean incomes vary across regions of the United States, accounting for differences in cost of living. The software output for the ANOVA is shown below.</vt:lpstr>
      <vt:lpstr>A researcher wants to know if mean incomes vary across regions of the United States, accounting for differences in cost of living. The software output for the ANOVA is shown below.</vt:lpstr>
      <vt:lpstr>A researcher wants to know if mean incomes vary across regions of the United States, accounting for differences in cost of living. The software output for the ANOVA is shown below.</vt:lpstr>
      <vt:lpstr>A researcher wants to know if mean incomes vary across regions of the United States, accounting for differences in cost of living. The software output for the ANOVA is shown below.</vt:lpstr>
      <vt:lpstr>A researcher wants to know if mean incomes vary across regions of the United States, accounting for differences in cost of living. The software output for the ANOVA is shown below.</vt:lpstr>
      <vt:lpstr>A researcher wants to know if mean incomes vary across regions of the United States, accounting for differences in cost of living. The software output for the ANOVA is shown below.</vt:lpstr>
      <vt:lpstr>A researcher wants to know if mean incomes vary across regions of the United States, accounting for differences in cost of living. The software output for the ANOVA is shown below.</vt:lpstr>
      <vt:lpstr>A researcher wants to know if mean incomes vary across regions of the United States, accounting for differences in cost of living. The software output for the ANOVA is shown below.</vt:lpstr>
      <vt:lpstr>A researcher wants to know if mean incomes vary across regions of the United States, accounting for differences in cost of living. The software output for the ANOVA is shown below.</vt:lpstr>
    </vt:vector>
  </TitlesOfParts>
  <Company>Smith College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What is the level of measurement for the variable: Employment sector (public, private)</dc:title>
  <dc:creator>FusionXP</dc:creator>
  <cp:lastModifiedBy>Emily Tyler</cp:lastModifiedBy>
  <cp:revision>155</cp:revision>
  <dcterms:created xsi:type="dcterms:W3CDTF">2012-02-08T19:26:01Z</dcterms:created>
  <dcterms:modified xsi:type="dcterms:W3CDTF">2024-07-22T21:50:48Z</dcterms:modified>
</cp:coreProperties>
</file>